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84" r:id="rId1"/>
    <p:sldMasterId id="2147483881" r:id="rId2"/>
  </p:sldMasterIdLst>
  <p:notesMasterIdLst>
    <p:notesMasterId r:id="rId101"/>
  </p:notesMasterIdLst>
  <p:handoutMasterIdLst>
    <p:handoutMasterId r:id="rId102"/>
  </p:handoutMasterIdLst>
  <p:sldIdLst>
    <p:sldId id="484" r:id="rId3"/>
    <p:sldId id="461" r:id="rId4"/>
    <p:sldId id="483" r:id="rId5"/>
    <p:sldId id="457" r:id="rId6"/>
    <p:sldId id="462" r:id="rId7"/>
    <p:sldId id="356" r:id="rId8"/>
    <p:sldId id="383" r:id="rId9"/>
    <p:sldId id="384" r:id="rId10"/>
    <p:sldId id="385" r:id="rId11"/>
    <p:sldId id="386" r:id="rId12"/>
    <p:sldId id="387" r:id="rId13"/>
    <p:sldId id="388" r:id="rId14"/>
    <p:sldId id="357" r:id="rId15"/>
    <p:sldId id="389" r:id="rId16"/>
    <p:sldId id="390" r:id="rId17"/>
    <p:sldId id="463" r:id="rId18"/>
    <p:sldId id="358" r:id="rId19"/>
    <p:sldId id="393" r:id="rId20"/>
    <p:sldId id="392" r:id="rId21"/>
    <p:sldId id="394" r:id="rId22"/>
    <p:sldId id="395" r:id="rId23"/>
    <p:sldId id="359" r:id="rId24"/>
    <p:sldId id="397" r:id="rId25"/>
    <p:sldId id="398" r:id="rId26"/>
    <p:sldId id="464" r:id="rId27"/>
    <p:sldId id="360" r:id="rId28"/>
    <p:sldId id="400" r:id="rId29"/>
    <p:sldId id="405" r:id="rId30"/>
    <p:sldId id="454" r:id="rId31"/>
    <p:sldId id="472" r:id="rId32"/>
    <p:sldId id="473" r:id="rId33"/>
    <p:sldId id="406" r:id="rId34"/>
    <p:sldId id="465" r:id="rId35"/>
    <p:sldId id="363" r:id="rId36"/>
    <p:sldId id="364" r:id="rId37"/>
    <p:sldId id="407" r:id="rId38"/>
    <p:sldId id="408" r:id="rId39"/>
    <p:sldId id="410" r:id="rId40"/>
    <p:sldId id="466" r:id="rId41"/>
    <p:sldId id="365" r:id="rId42"/>
    <p:sldId id="411" r:id="rId43"/>
    <p:sldId id="412" r:id="rId44"/>
    <p:sldId id="366" r:id="rId45"/>
    <p:sldId id="474" r:id="rId46"/>
    <p:sldId id="475" r:id="rId47"/>
    <p:sldId id="449" r:id="rId48"/>
    <p:sldId id="450" r:id="rId49"/>
    <p:sldId id="451" r:id="rId50"/>
    <p:sldId id="452" r:id="rId51"/>
    <p:sldId id="453" r:id="rId52"/>
    <p:sldId id="367" r:id="rId53"/>
    <p:sldId id="413" r:id="rId54"/>
    <p:sldId id="414" r:id="rId55"/>
    <p:sldId id="415" r:id="rId56"/>
    <p:sldId id="369" r:id="rId57"/>
    <p:sldId id="476" r:id="rId58"/>
    <p:sldId id="478" r:id="rId59"/>
    <p:sldId id="420" r:id="rId60"/>
    <p:sldId id="479" r:id="rId61"/>
    <p:sldId id="421" r:id="rId62"/>
    <p:sldId id="477" r:id="rId63"/>
    <p:sldId id="423" r:id="rId64"/>
    <p:sldId id="467" r:id="rId65"/>
    <p:sldId id="370" r:id="rId66"/>
    <p:sldId id="425" r:id="rId67"/>
    <p:sldId id="371" r:id="rId68"/>
    <p:sldId id="427" r:id="rId69"/>
    <p:sldId id="468" r:id="rId70"/>
    <p:sldId id="372" r:id="rId71"/>
    <p:sldId id="428" r:id="rId72"/>
    <p:sldId id="430" r:id="rId73"/>
    <p:sldId id="429" r:id="rId74"/>
    <p:sldId id="431" r:id="rId75"/>
    <p:sldId id="469" r:id="rId76"/>
    <p:sldId id="373" r:id="rId77"/>
    <p:sldId id="485" r:id="rId78"/>
    <p:sldId id="486" r:id="rId79"/>
    <p:sldId id="487" r:id="rId80"/>
    <p:sldId id="488" r:id="rId81"/>
    <p:sldId id="489" r:id="rId82"/>
    <p:sldId id="490" r:id="rId83"/>
    <p:sldId id="491" r:id="rId84"/>
    <p:sldId id="492" r:id="rId85"/>
    <p:sldId id="493" r:id="rId86"/>
    <p:sldId id="494" r:id="rId87"/>
    <p:sldId id="495" r:id="rId88"/>
    <p:sldId id="496" r:id="rId89"/>
    <p:sldId id="497" r:id="rId90"/>
    <p:sldId id="498" r:id="rId91"/>
    <p:sldId id="499" r:id="rId92"/>
    <p:sldId id="500" r:id="rId93"/>
    <p:sldId id="502" r:id="rId94"/>
    <p:sldId id="503" r:id="rId95"/>
    <p:sldId id="504" r:id="rId96"/>
    <p:sldId id="505" r:id="rId97"/>
    <p:sldId id="506" r:id="rId98"/>
    <p:sldId id="507" r:id="rId99"/>
    <p:sldId id="508" r:id="rId100"/>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0867" autoAdjust="0"/>
    <p:restoredTop sz="94660"/>
  </p:normalViewPr>
  <p:slideViewPr>
    <p:cSldViewPr>
      <p:cViewPr varScale="1">
        <p:scale>
          <a:sx n="87" d="100"/>
          <a:sy n="87" d="100"/>
        </p:scale>
        <p:origin x="1550" y="58"/>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1440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slide" Target="slides/slide82.xml"/><Relationship Id="rId89" Type="http://schemas.openxmlformats.org/officeDocument/2006/relationships/slide" Target="slides/slide87.xml"/><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slide" Target="slides/slide90.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slide" Target="slides/slide77.xml"/><Relationship Id="rId87" Type="http://schemas.openxmlformats.org/officeDocument/2006/relationships/slide" Target="slides/slide85.xml"/><Relationship Id="rId102" Type="http://schemas.openxmlformats.org/officeDocument/2006/relationships/handoutMaster" Target="handoutMasters/handoutMaster1.xml"/><Relationship Id="rId5" Type="http://schemas.openxmlformats.org/officeDocument/2006/relationships/slide" Target="slides/slide3.xml"/><Relationship Id="rId61" Type="http://schemas.openxmlformats.org/officeDocument/2006/relationships/slide" Target="slides/slide59.xml"/><Relationship Id="rId82" Type="http://schemas.openxmlformats.org/officeDocument/2006/relationships/slide" Target="slides/slide80.xml"/><Relationship Id="rId90" Type="http://schemas.openxmlformats.org/officeDocument/2006/relationships/slide" Target="slides/slide88.xml"/><Relationship Id="rId95" Type="http://schemas.openxmlformats.org/officeDocument/2006/relationships/slide" Target="slides/slide9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100" Type="http://schemas.openxmlformats.org/officeDocument/2006/relationships/slide" Target="slides/slide98.xml"/><Relationship Id="rId105"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slide" Target="slides/slide83.xml"/><Relationship Id="rId93" Type="http://schemas.openxmlformats.org/officeDocument/2006/relationships/slide" Target="slides/slide91.xml"/><Relationship Id="rId98" Type="http://schemas.openxmlformats.org/officeDocument/2006/relationships/slide" Target="slides/slide9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3"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slide" Target="slides/slide81.xml"/><Relationship Id="rId88" Type="http://schemas.openxmlformats.org/officeDocument/2006/relationships/slide" Target="slides/slide86.xml"/><Relationship Id="rId91" Type="http://schemas.openxmlformats.org/officeDocument/2006/relationships/slide" Target="slides/slide89.xml"/><Relationship Id="rId96" Type="http://schemas.openxmlformats.org/officeDocument/2006/relationships/slide" Target="slides/slide94.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6" Type="http://schemas.openxmlformats.org/officeDocument/2006/relationships/tableStyles" Target="tableStyles.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slide" Target="slides/slide79.xml"/><Relationship Id="rId86" Type="http://schemas.openxmlformats.org/officeDocument/2006/relationships/slide" Target="slides/slide84.xml"/><Relationship Id="rId94" Type="http://schemas.openxmlformats.org/officeDocument/2006/relationships/slide" Target="slides/slide92.xml"/><Relationship Id="rId99" Type="http://schemas.openxmlformats.org/officeDocument/2006/relationships/slide" Target="slides/slide97.xml"/><Relationship Id="rId10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97" Type="http://schemas.openxmlformats.org/officeDocument/2006/relationships/slide" Target="slides/slide95.xml"/><Relationship Id="rId10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34" charset="0"/>
              </a:defRPr>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itchFamily="34" charset="0"/>
              </a:defRPr>
            </a:lvl1pPr>
          </a:lstStyle>
          <a:p>
            <a:fld id="{FD4BBF2C-7392-7B44-AEC0-49420088443F}" type="datetime1">
              <a:rPr lang="en-US" smtClean="0"/>
              <a:t>4/28/2015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34" charset="0"/>
              </a:defRPr>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itchFamily="34" charset="0"/>
              </a:defRPr>
            </a:lvl1pPr>
          </a:lstStyle>
          <a:p>
            <a:fld id="{B0859725-55EE-4AEC-9F4F-54635FBBD733}" type="slidenum">
              <a:rPr lang="en-US"/>
              <a:pPr/>
              <a:t>‹#›</a:t>
            </a:fld>
            <a:endParaRPr lang="en-US"/>
          </a:p>
        </p:txBody>
      </p:sp>
    </p:spTree>
    <p:extLst>
      <p:ext uri="{BB962C8B-B14F-4D97-AF65-F5344CB8AC3E}">
        <p14:creationId xmlns:p14="http://schemas.microsoft.com/office/powerpoint/2010/main" val="611088147"/>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jpeg>
</file>

<file path=ppt/media/image7.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wrap="square" lIns="91440" tIns="45720" rIns="91440" bIns="45720" numCol="1" anchor="t" anchorCtr="0" compatLnSpc="1">
            <a:prstTxWarp prst="textNoShape">
              <a:avLst/>
            </a:prstTxWarp>
          </a:bodyPr>
          <a:lstStyle>
            <a:lvl1pPr>
              <a:defRPr sz="1200">
                <a:latin typeface="Calibri" pitchFamily="34" charset="0"/>
              </a:defRPr>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atin typeface="Calibri" pitchFamily="34" charset="0"/>
              </a:defRPr>
            </a:lvl1pPr>
          </a:lstStyle>
          <a:p>
            <a:fld id="{7B514889-0477-3B4B-8B3F-90ADEFE2AC82}" type="datetime1">
              <a:rPr lang="en-US" smtClean="0"/>
              <a:t>4/28/2015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endParaRPr lang="en-US" noProof="0"/>
          </a:p>
        </p:txBody>
      </p:sp>
      <p:sp>
        <p:nvSpPr>
          <p:cNvPr id="6" name="Footer Placeholder 5"/>
          <p:cNvSpPr>
            <a:spLocks noGrp="1"/>
          </p:cNvSpPr>
          <p:nvPr>
            <p:ph type="ftr" sz="quarter" idx="4"/>
          </p:nvPr>
        </p:nvSpPr>
        <p:spPr>
          <a:xfrm>
            <a:off x="0" y="8685213"/>
            <a:ext cx="2971800" cy="457200"/>
          </a:xfrm>
          <a:prstGeom prst="rect">
            <a:avLst/>
          </a:prstGeom>
        </p:spPr>
        <p:txBody>
          <a:bodyPr vert="horz" wrap="square" lIns="91440" tIns="45720" rIns="91440" bIns="45720" numCol="1" anchor="b" anchorCtr="0" compatLnSpc="1">
            <a:prstTxWarp prst="textNoShape">
              <a:avLst/>
            </a:prstTxWarp>
          </a:bodyPr>
          <a:lstStyle>
            <a:lvl1pPr>
              <a:defRPr sz="1200">
                <a:latin typeface="Calibri" pitchFamily="34" charset="0"/>
              </a:defRPr>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atin typeface="Calibri" pitchFamily="34" charset="0"/>
              </a:defRPr>
            </a:lvl1pPr>
          </a:lstStyle>
          <a:p>
            <a:fld id="{5345423C-90E5-4005-AB65-9BEF091DB99B}" type="slidenum">
              <a:rPr lang="en-US"/>
              <a:pPr/>
              <a:t>‹#›</a:t>
            </a:fld>
            <a:endParaRPr lang="en-US"/>
          </a:p>
        </p:txBody>
      </p:sp>
    </p:spTree>
    <p:extLst>
      <p:ext uri="{BB962C8B-B14F-4D97-AF65-F5344CB8AC3E}">
        <p14:creationId xmlns:p14="http://schemas.microsoft.com/office/powerpoint/2010/main" val="2702476140"/>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E1239E0-EDD5-4A50-8153-B84DF6BA7B23}" type="slidenum">
              <a:rPr lang="en-US" smtClean="0">
                <a:solidFill>
                  <a:prstClr val="black"/>
                </a:solidFill>
              </a:rPr>
              <a:pPr/>
              <a:t>0</a:t>
            </a:fld>
            <a:endParaRPr lang="en-US">
              <a:solidFill>
                <a:prstClr val="black"/>
              </a:solidFill>
            </a:endParaRPr>
          </a:p>
        </p:txBody>
      </p:sp>
    </p:spTree>
    <p:extLst>
      <p:ext uri="{BB962C8B-B14F-4D97-AF65-F5344CB8AC3E}">
        <p14:creationId xmlns:p14="http://schemas.microsoft.com/office/powerpoint/2010/main" val="34252038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2"/>
          <p:cNvSpPr>
            <a:spLocks noGrp="1" noRot="1" noChangeAspect="1" noChangeArrowheads="1" noTextEdit="1"/>
          </p:cNvSpPr>
          <p:nvPr>
            <p:ph type="sldImg"/>
          </p:nvPr>
        </p:nvSpPr>
        <p:spPr bwMode="auto">
          <a:xfrm>
            <a:off x="1152525" y="692150"/>
            <a:ext cx="4554538" cy="3416300"/>
          </a:xfrm>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83971" name="Rectangle 3"/>
          <p:cNvSpPr>
            <a:spLocks noGrp="1" noChangeArrowheads="1"/>
          </p:cNvSpPr>
          <p:nvPr>
            <p:ph type="body" idx="1"/>
          </p:nvPr>
        </p:nvSpPr>
        <p:spPr bwMode="auto">
          <a:xfrm>
            <a:off x="914400" y="4343400"/>
            <a:ext cx="5029200" cy="4114800"/>
          </a:xfrm>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lIns="90480" tIns="44446" rIns="90480" bIns="44446" numCol="1" anchor="t" anchorCtr="0" compatLnSpc="1">
            <a:prstTxWarp prst="textNoShape">
              <a:avLst/>
            </a:prstTxWarp>
          </a:bodyPr>
          <a:lstStyle/>
          <a:p>
            <a:pPr eaLnBrk="1" hangingPunct="1"/>
            <a:endParaRPr lang="en-US" smtClean="0"/>
          </a:p>
        </p:txBody>
      </p:sp>
    </p:spTree>
    <p:extLst>
      <p:ext uri="{BB962C8B-B14F-4D97-AF65-F5344CB8AC3E}">
        <p14:creationId xmlns:p14="http://schemas.microsoft.com/office/powerpoint/2010/main" val="27453613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ight Triangle 9"/>
          <p:cNvSpPr/>
          <p:nvPr/>
        </p:nvSpPr>
        <p:spPr>
          <a:xfrm>
            <a:off x="0" y="4664075"/>
            <a:ext cx="9150350"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srgbClr val="FFFFFF"/>
              </a:solidFill>
            </a:endParaRPr>
          </a:p>
        </p:txBody>
      </p:sp>
      <p:grpSp>
        <p:nvGrpSpPr>
          <p:cNvPr id="5" name="Group 15"/>
          <p:cNvGrpSpPr>
            <a:grpSpLocks/>
          </p:cNvGrpSpPr>
          <p:nvPr userDrawn="1"/>
        </p:nvGrpSpPr>
        <p:grpSpPr bwMode="auto">
          <a:xfrm>
            <a:off x="-3175" y="4953000"/>
            <a:ext cx="9147175" cy="1911350"/>
            <a:chOff x="-3765" y="4832896"/>
            <a:chExt cx="9147765" cy="2032192"/>
          </a:xfrm>
        </p:grpSpPr>
        <p:sp>
          <p:nvSpPr>
            <p:cNvPr id="6" name="Freeform 6"/>
            <p:cNvSpPr>
              <a:spLocks/>
            </p:cNvSpPr>
            <p:nvPr/>
          </p:nvSpPr>
          <p:spPr bwMode="auto">
            <a:xfrm>
              <a:off x="1687032" y="4832896"/>
              <a:ext cx="7456968" cy="51817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a:latin typeface="+mn-lt"/>
              </a:endParaRPr>
            </a:p>
          </p:txBody>
        </p:sp>
        <p:sp>
          <p:nvSpPr>
            <p:cNvPr id="7" name="Freeform 7"/>
            <p:cNvSpPr>
              <a:spLocks/>
            </p:cNvSpPr>
            <p:nvPr/>
          </p:nvSpPr>
          <p:spPr bwMode="auto">
            <a:xfrm>
              <a:off x="35926" y="5135025"/>
              <a:ext cx="9108074" cy="838869"/>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a:latin typeface="+mn-lt"/>
              </a:endParaRPr>
            </a:p>
          </p:txBody>
        </p:sp>
        <p:sp>
          <p:nvSpPr>
            <p:cNvPr id="8"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FFFFFF"/>
                </a:solidFill>
                <a:latin typeface="Lucida Sans Unicode" pitchFamily="34" charset="0"/>
              </a:endParaRPr>
            </a:p>
          </p:txBody>
        </p:sp>
        <p:cxnSp>
          <p:nvCxnSpPr>
            <p:cNvPr id="10"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9" name="Title 8"/>
          <p:cNvSpPr>
            <a:spLocks noGrp="1"/>
          </p:cNvSpPr>
          <p:nvPr>
            <p:ph type="ctrTitle"/>
          </p:nvPr>
        </p:nvSpPr>
        <p:spPr>
          <a:xfrm>
            <a:off x="685800" y="1752601"/>
            <a:ext cx="7772400" cy="1829761"/>
          </a:xfrm>
        </p:spPr>
        <p:txBody>
          <a:bodyPr anchor="b"/>
          <a:lstStyle>
            <a:lvl1pPr algn="r">
              <a:defRPr sz="4800" b="1">
                <a:solidFill>
                  <a:schemeClr val="tx2"/>
                </a:solidFill>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smtClean="0"/>
              <a:t>Click to edit Master subtitle style</a:t>
            </a:r>
            <a:endParaRPr lang="en-US"/>
          </a:p>
        </p:txBody>
      </p:sp>
    </p:spTree>
    <p:extLst>
      <p:ext uri="{BB962C8B-B14F-4D97-AF65-F5344CB8AC3E}">
        <p14:creationId xmlns:p14="http://schemas.microsoft.com/office/powerpoint/2010/main" val="8503551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a:xfrm>
            <a:off x="152400" y="6172200"/>
            <a:ext cx="838200" cy="457200"/>
          </a:xfrm>
          <a:prstGeom prst="rect">
            <a:avLst/>
          </a:prstGeom>
        </p:spPr>
        <p:txBody>
          <a:bodyPr/>
          <a:lstStyle>
            <a:lvl1pPr>
              <a:defRPr sz="2000">
                <a:solidFill>
                  <a:schemeClr val="bg1"/>
                </a:solidFill>
              </a:defRPr>
            </a:lvl1pPr>
          </a:lstStyle>
          <a:p>
            <a:r>
              <a:rPr lang="en-US" dirty="0" smtClean="0">
                <a:solidFill>
                  <a:prstClr val="white"/>
                </a:solidFill>
              </a:rPr>
              <a:t>5-</a:t>
            </a:r>
            <a:fld id="{DF3D5ACE-0B44-480C-935B-5F54025620FB}"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42892068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spcBef>
                <a:spcPts val="1800"/>
              </a:spcBef>
              <a:defRPr/>
            </a:lvl1pPr>
            <a:lvl2pPr>
              <a:spcBef>
                <a:spcPts val="1200"/>
              </a:spcBef>
              <a:defRPr/>
            </a:lvl2pPr>
            <a:lvl3pPr>
              <a:spcBef>
                <a:spcPts val="600"/>
              </a:spcBef>
              <a:defRPr sz="2400"/>
            </a:lvl3pPr>
            <a:extLs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6"/>
          <p:cNvSpPr>
            <a:spLocks noGrp="1"/>
          </p:cNvSpPr>
          <p:nvPr>
            <p:ph type="title"/>
          </p:nvPr>
        </p:nvSpPr>
        <p:spPr/>
        <p:txBody>
          <a:bodyPr rtlCol="0"/>
          <a:lstStyle>
            <a:lvl1pPr>
              <a:defRPr sz="3600"/>
            </a:lvl1pPr>
            <a:extLst/>
          </a:lstStyle>
          <a:p>
            <a:r>
              <a:rPr lang="en-US" dirty="0" smtClean="0"/>
              <a:t>Click to edit Master title style</a:t>
            </a:r>
            <a:endParaRPr lang="en-US" dirty="0"/>
          </a:p>
        </p:txBody>
      </p:sp>
      <p:sp>
        <p:nvSpPr>
          <p:cNvPr id="6" name="Slide Number Placeholder 5"/>
          <p:cNvSpPr>
            <a:spLocks noGrp="1"/>
          </p:cNvSpPr>
          <p:nvPr>
            <p:ph type="sldNum" sz="quarter" idx="11"/>
          </p:nvPr>
        </p:nvSpPr>
        <p:spPr>
          <a:xfrm>
            <a:off x="152400" y="6172200"/>
            <a:ext cx="838200" cy="457200"/>
          </a:xfrm>
          <a:prstGeom prst="rect">
            <a:avLst/>
          </a:prstGeom>
        </p:spPr>
        <p:txBody>
          <a:bodyPr/>
          <a:lstStyle>
            <a:lvl1pPr>
              <a:defRPr sz="2000">
                <a:solidFill>
                  <a:schemeClr val="bg1"/>
                </a:solidFill>
              </a:defRPr>
            </a:lvl1pPr>
          </a:lstStyle>
          <a:p>
            <a:r>
              <a:rPr lang="en-US" dirty="0" smtClean="0">
                <a:solidFill>
                  <a:prstClr val="white"/>
                </a:solidFill>
              </a:rPr>
              <a:t>5-</a:t>
            </a:r>
            <a:fld id="{DF3D5ACE-0B44-480C-935B-5F54025620FB}"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1409421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Chevron 6"/>
          <p:cNvSpPr/>
          <p:nvPr/>
        </p:nvSpPr>
        <p:spPr>
          <a:xfrm>
            <a:off x="3636963" y="3005138"/>
            <a:ext cx="182562"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endParaRPr lang="en-US">
              <a:solidFill>
                <a:srgbClr val="FFFFFF"/>
              </a:solidFill>
            </a:endParaRPr>
          </a:p>
        </p:txBody>
      </p:sp>
      <p:sp>
        <p:nvSpPr>
          <p:cNvPr id="5" name="Chevron 7"/>
          <p:cNvSpPr/>
          <p:nvPr/>
        </p:nvSpPr>
        <p:spPr>
          <a:xfrm>
            <a:off x="3449638" y="3005138"/>
            <a:ext cx="18415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endParaRPr lang="en-US">
              <a:solidFill>
                <a:srgbClr val="FFFFFF"/>
              </a:solidFill>
            </a:endParaRPr>
          </a:p>
        </p:txBody>
      </p:sp>
      <p:sp>
        <p:nvSpPr>
          <p:cNvPr id="2" name="Title 1"/>
          <p:cNvSpPr>
            <a:spLocks noGrp="1"/>
          </p:cNvSpPr>
          <p:nvPr>
            <p:ph type="title"/>
          </p:nvPr>
        </p:nvSpPr>
        <p:spPr>
          <a:xfrm>
            <a:off x="722376" y="1059712"/>
            <a:ext cx="7772400" cy="1828800"/>
          </a:xfrm>
        </p:spPr>
        <p:txBody>
          <a:bodyPr anchor="b"/>
          <a:lstStyle>
            <a:lvl1pPr algn="r">
              <a:buNone/>
              <a:defRPr sz="4800" b="1" cap="none" baseline="0">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3" name="Text Placeholder 2"/>
          <p:cNvSpPr>
            <a:spLocks noGrp="1"/>
          </p:cNvSpPr>
          <p:nvPr>
            <p:ph type="body" idx="1"/>
          </p:nvPr>
        </p:nvSpPr>
        <p:spPr>
          <a:xfrm>
            <a:off x="3922713" y="2931712"/>
            <a:ext cx="4572000" cy="1454888"/>
          </a:xfrm>
        </p:spPr>
        <p:txBody>
          <a:bodyPr/>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smtClean="0"/>
              <a:t>Click to edit Master text styles</a:t>
            </a:r>
          </a:p>
        </p:txBody>
      </p:sp>
      <p:sp>
        <p:nvSpPr>
          <p:cNvPr id="8" name="Slide Number Placeholder 5"/>
          <p:cNvSpPr>
            <a:spLocks noGrp="1"/>
          </p:cNvSpPr>
          <p:nvPr>
            <p:ph type="sldNum" sz="quarter" idx="11"/>
          </p:nvPr>
        </p:nvSpPr>
        <p:spPr>
          <a:xfrm>
            <a:off x="152400" y="6172200"/>
            <a:ext cx="838200" cy="457200"/>
          </a:xfrm>
          <a:prstGeom prst="rect">
            <a:avLst/>
          </a:prstGeom>
        </p:spPr>
        <p:txBody>
          <a:bodyPr/>
          <a:lstStyle>
            <a:lvl1pPr>
              <a:defRPr sz="2000">
                <a:solidFill>
                  <a:schemeClr val="bg1"/>
                </a:solidFill>
              </a:defRPr>
            </a:lvl1pPr>
          </a:lstStyle>
          <a:p>
            <a:r>
              <a:rPr lang="en-US" dirty="0" smtClean="0">
                <a:solidFill>
                  <a:prstClr val="white"/>
                </a:solidFill>
              </a:rPr>
              <a:t>5-</a:t>
            </a:r>
            <a:fld id="{DF3D5ACE-0B44-480C-935B-5F54025620FB}"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142222477"/>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lstStyle>
            <a:lvl1pPr>
              <a:defRPr/>
            </a:lvl1pPr>
            <a:extLst/>
          </a:lstStyle>
          <a:p>
            <a:r>
              <a:rPr lang="en-US" smtClean="0"/>
              <a:t>Click to edit Master title style</a:t>
            </a:r>
            <a:endParaRPr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217979281"/>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Slide Number Placeholder 5"/>
          <p:cNvSpPr>
            <a:spLocks noGrp="1"/>
          </p:cNvSpPr>
          <p:nvPr>
            <p:ph type="sldNum" sz="quarter" idx="11"/>
          </p:nvPr>
        </p:nvSpPr>
        <p:spPr>
          <a:xfrm>
            <a:off x="152400" y="6172200"/>
            <a:ext cx="838200" cy="457200"/>
          </a:xfrm>
          <a:prstGeom prst="rect">
            <a:avLst/>
          </a:prstGeom>
        </p:spPr>
        <p:txBody>
          <a:bodyPr/>
          <a:lstStyle>
            <a:lvl1pPr>
              <a:defRPr sz="2000">
                <a:solidFill>
                  <a:schemeClr val="bg1"/>
                </a:solidFill>
              </a:defRPr>
            </a:lvl1pPr>
          </a:lstStyle>
          <a:p>
            <a:r>
              <a:rPr lang="en-US" dirty="0" smtClean="0">
                <a:solidFill>
                  <a:prstClr val="white"/>
                </a:solidFill>
              </a:rPr>
              <a:t>5-</a:t>
            </a:r>
            <a:fld id="{DF3D5ACE-0B44-480C-935B-5F54025620FB}"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2434762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ight Triangle 9"/>
          <p:cNvSpPr/>
          <p:nvPr/>
        </p:nvSpPr>
        <p:spPr>
          <a:xfrm>
            <a:off x="0" y="4664075"/>
            <a:ext cx="9150350"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a:endParaRPr lang="en-US">
              <a:solidFill>
                <a:srgbClr val="FFFFFF"/>
              </a:solidFill>
              <a:latin typeface="Lucida Sans Unicode"/>
            </a:endParaRPr>
          </a:p>
        </p:txBody>
      </p:sp>
      <p:grpSp>
        <p:nvGrpSpPr>
          <p:cNvPr id="5" name="Group 15"/>
          <p:cNvGrpSpPr>
            <a:grpSpLocks/>
          </p:cNvGrpSpPr>
          <p:nvPr/>
        </p:nvGrpSpPr>
        <p:grpSpPr bwMode="auto">
          <a:xfrm>
            <a:off x="-3175" y="4953000"/>
            <a:ext cx="9147175" cy="1911350"/>
            <a:chOff x="-3765" y="4832896"/>
            <a:chExt cx="9147765" cy="2032192"/>
          </a:xfrm>
        </p:grpSpPr>
        <p:sp>
          <p:nvSpPr>
            <p:cNvPr id="6" name="Freeform 6"/>
            <p:cNvSpPr>
              <a:spLocks/>
            </p:cNvSpPr>
            <p:nvPr/>
          </p:nvSpPr>
          <p:spPr bwMode="auto">
            <a:xfrm>
              <a:off x="1687032" y="4832896"/>
              <a:ext cx="7456968" cy="51817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dirty="0">
                <a:solidFill>
                  <a:prstClr val="black"/>
                </a:solidFill>
                <a:latin typeface="Lucida Sans Unicode"/>
              </a:endParaRPr>
            </a:p>
          </p:txBody>
        </p:sp>
        <p:sp>
          <p:nvSpPr>
            <p:cNvPr id="7" name="Freeform 7"/>
            <p:cNvSpPr>
              <a:spLocks/>
            </p:cNvSpPr>
            <p:nvPr/>
          </p:nvSpPr>
          <p:spPr bwMode="auto">
            <a:xfrm>
              <a:off x="35926" y="5135025"/>
              <a:ext cx="9108074" cy="838869"/>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dirty="0">
                <a:solidFill>
                  <a:prstClr val="black"/>
                </a:solidFill>
                <a:latin typeface="Lucida Sans Unicode"/>
              </a:endParaRPr>
            </a:p>
          </p:txBody>
        </p:sp>
        <p:sp>
          <p:nvSpPr>
            <p:cNvPr id="8"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FFFFFF"/>
                </a:solidFill>
                <a:latin typeface="Lucida Sans Unicode" pitchFamily="34" charset="0"/>
              </a:endParaRPr>
            </a:p>
          </p:txBody>
        </p:sp>
        <p:cxnSp>
          <p:nvCxnSpPr>
            <p:cNvPr id="10"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9" name="Title 8"/>
          <p:cNvSpPr>
            <a:spLocks noGrp="1"/>
          </p:cNvSpPr>
          <p:nvPr>
            <p:ph type="ctrTitle"/>
          </p:nvPr>
        </p:nvSpPr>
        <p:spPr>
          <a:xfrm>
            <a:off x="685800" y="1752601"/>
            <a:ext cx="7772400" cy="1829761"/>
          </a:xfrm>
        </p:spPr>
        <p:txBody>
          <a:bodyPr anchor="b"/>
          <a:lstStyle>
            <a:lvl1pPr algn="r">
              <a:defRPr sz="4800" b="1">
                <a:solidFill>
                  <a:schemeClr val="tx2"/>
                </a:solidFill>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lang="en-US" smtClean="0"/>
              <a:t>Click to edit Master subtitle style</a:t>
            </a:r>
            <a:endParaRPr lang="en-US"/>
          </a:p>
        </p:txBody>
      </p:sp>
    </p:spTree>
    <p:extLst>
      <p:ext uri="{BB962C8B-B14F-4D97-AF65-F5344CB8AC3E}">
        <p14:creationId xmlns:p14="http://schemas.microsoft.com/office/powerpoint/2010/main" val="1288362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spcBef>
                <a:spcPts val="1800"/>
              </a:spcBef>
              <a:defRPr/>
            </a:lvl1pPr>
            <a:lvl2pPr>
              <a:spcBef>
                <a:spcPts val="1200"/>
              </a:spcBef>
              <a:defRPr/>
            </a:lvl2pPr>
            <a:lvl3pPr>
              <a:spcBef>
                <a:spcPts val="600"/>
              </a:spcBef>
              <a:defRPr sz="2300"/>
            </a:lvl3pPr>
            <a:extLst/>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Title 6"/>
          <p:cNvSpPr>
            <a:spLocks noGrp="1"/>
          </p:cNvSpPr>
          <p:nvPr>
            <p:ph type="title"/>
          </p:nvPr>
        </p:nvSpPr>
        <p:spPr/>
        <p:txBody>
          <a:bodyPr rtlCol="0"/>
          <a:lstStyle>
            <a:extLst/>
          </a:lstStyle>
          <a:p>
            <a:r>
              <a:rPr lang="en-US" dirty="0" smtClean="0"/>
              <a:t>Click to edit Master title style</a:t>
            </a:r>
            <a:endParaRPr lang="en-US" dirty="0"/>
          </a:p>
        </p:txBody>
      </p:sp>
      <p:sp>
        <p:nvSpPr>
          <p:cNvPr id="5" name="Slide Number Placeholder 5"/>
          <p:cNvSpPr>
            <a:spLocks noGrp="1"/>
          </p:cNvSpPr>
          <p:nvPr>
            <p:ph type="sldNum" sz="quarter" idx="11"/>
          </p:nvPr>
        </p:nvSpPr>
        <p:spPr>
          <a:xfrm>
            <a:off x="152400" y="6172200"/>
            <a:ext cx="838200" cy="457200"/>
          </a:xfrm>
          <a:prstGeom prst="rect">
            <a:avLst/>
          </a:prstGeom>
        </p:spPr>
        <p:txBody>
          <a:bodyPr/>
          <a:lstStyle>
            <a:lvl1pPr>
              <a:defRPr sz="2000">
                <a:solidFill>
                  <a:schemeClr val="bg1"/>
                </a:solidFill>
              </a:defRPr>
            </a:lvl1pPr>
          </a:lstStyle>
          <a:p>
            <a:r>
              <a:rPr lang="en-US" dirty="0" smtClean="0">
                <a:solidFill>
                  <a:prstClr val="white"/>
                </a:solidFill>
              </a:rPr>
              <a:t>5-</a:t>
            </a:r>
            <a:fld id="{DF3D5ACE-0B44-480C-935B-5F54025620FB}" type="slidenum">
              <a:rPr lang="en-US" smtClean="0">
                <a:solidFill>
                  <a:prstClr val="white"/>
                </a:solidFill>
              </a:rPr>
              <a:pPr/>
              <a:t>‹#›</a:t>
            </a:fld>
            <a:endParaRPr lang="en-US" dirty="0">
              <a:solidFill>
                <a:prstClr val="white"/>
              </a:solidFill>
            </a:endParaRPr>
          </a:p>
        </p:txBody>
      </p:sp>
    </p:spTree>
    <p:extLst>
      <p:ext uri="{BB962C8B-B14F-4D97-AF65-F5344CB8AC3E}">
        <p14:creationId xmlns:p14="http://schemas.microsoft.com/office/powerpoint/2010/main" val="34628183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Chevron 6"/>
          <p:cNvSpPr/>
          <p:nvPr/>
        </p:nvSpPr>
        <p:spPr>
          <a:xfrm>
            <a:off x="3636963" y="3005138"/>
            <a:ext cx="182562"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endParaRPr lang="en-US">
              <a:solidFill>
                <a:srgbClr val="FFFFFF"/>
              </a:solidFill>
              <a:latin typeface="Lucida Sans Unicode"/>
            </a:endParaRPr>
          </a:p>
        </p:txBody>
      </p:sp>
      <p:sp>
        <p:nvSpPr>
          <p:cNvPr id="5" name="Chevron 7"/>
          <p:cNvSpPr/>
          <p:nvPr/>
        </p:nvSpPr>
        <p:spPr>
          <a:xfrm>
            <a:off x="3449638" y="3005138"/>
            <a:ext cx="18415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endParaRPr lang="en-US">
              <a:solidFill>
                <a:srgbClr val="FFFFFF"/>
              </a:solidFill>
              <a:latin typeface="Lucida Sans Unicode"/>
            </a:endParaRPr>
          </a:p>
        </p:txBody>
      </p:sp>
      <p:sp>
        <p:nvSpPr>
          <p:cNvPr id="2" name="Title 1"/>
          <p:cNvSpPr>
            <a:spLocks noGrp="1"/>
          </p:cNvSpPr>
          <p:nvPr>
            <p:ph type="title"/>
          </p:nvPr>
        </p:nvSpPr>
        <p:spPr>
          <a:xfrm>
            <a:off x="722376" y="1059712"/>
            <a:ext cx="7772400" cy="1828800"/>
          </a:xfrm>
        </p:spPr>
        <p:txBody>
          <a:bodyPr anchor="b"/>
          <a:lstStyle>
            <a:lvl1pPr algn="r">
              <a:buNone/>
              <a:defRPr sz="4800" b="1" cap="none" baseline="0">
                <a:effectLst>
                  <a:outerShdw blurRad="31750" dist="25400" dir="5400000" algn="tl" rotWithShape="0">
                    <a:srgbClr val="000000">
                      <a:alpha val="25000"/>
                    </a:srgbClr>
                  </a:outerShdw>
                </a:effectLst>
              </a:defRPr>
            </a:lvl1pPr>
            <a:extLst/>
          </a:lstStyle>
          <a:p>
            <a:r>
              <a:rPr lang="en-US" smtClean="0"/>
              <a:t>Click to edit Master title style</a:t>
            </a:r>
            <a:endParaRPr lang="en-US"/>
          </a:p>
        </p:txBody>
      </p:sp>
      <p:sp>
        <p:nvSpPr>
          <p:cNvPr id="3" name="Text Placeholder 2"/>
          <p:cNvSpPr>
            <a:spLocks noGrp="1"/>
          </p:cNvSpPr>
          <p:nvPr>
            <p:ph type="body" idx="1"/>
          </p:nvPr>
        </p:nvSpPr>
        <p:spPr>
          <a:xfrm>
            <a:off x="3922713" y="2931712"/>
            <a:ext cx="4572000" cy="1454888"/>
          </a:xfrm>
        </p:spPr>
        <p:txBody>
          <a:bodyPr/>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a:r>
              <a:rPr lang="en-US" smtClean="0"/>
              <a:t>Click to edit Master text styles</a:t>
            </a:r>
          </a:p>
        </p:txBody>
      </p:sp>
      <p:sp>
        <p:nvSpPr>
          <p:cNvPr id="7" name="Slide Number Placeholder 5"/>
          <p:cNvSpPr>
            <a:spLocks noGrp="1"/>
          </p:cNvSpPr>
          <p:nvPr>
            <p:ph type="sldNum" sz="quarter" idx="11"/>
          </p:nvPr>
        </p:nvSpPr>
        <p:spPr>
          <a:xfrm>
            <a:off x="0" y="6324600"/>
            <a:ext cx="1295400" cy="365125"/>
          </a:xfrm>
          <a:prstGeom prst="rect">
            <a:avLst/>
          </a:prstGeom>
        </p:spPr>
        <p:txBody>
          <a:bodyPr/>
          <a:lstStyle>
            <a:lvl1pPr>
              <a:defRPr sz="2000">
                <a:solidFill>
                  <a:schemeClr val="bg1"/>
                </a:solidFill>
              </a:defRPr>
            </a:lvl1pPr>
          </a:lstStyle>
          <a:p>
            <a:r>
              <a:rPr lang="en-US" dirty="0" smtClean="0">
                <a:solidFill>
                  <a:prstClr val="white"/>
                </a:solidFill>
              </a:rPr>
              <a:t>5-</a:t>
            </a:r>
            <a:endParaRPr lang="en-US" dirty="0">
              <a:solidFill>
                <a:prstClr val="white"/>
              </a:solidFill>
            </a:endParaRPr>
          </a:p>
        </p:txBody>
      </p:sp>
    </p:spTree>
    <p:extLst>
      <p:ext uri="{BB962C8B-B14F-4D97-AF65-F5344CB8AC3E}">
        <p14:creationId xmlns:p14="http://schemas.microsoft.com/office/powerpoint/2010/main" val="163510583"/>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lstStyle>
            <a:lvl1pPr>
              <a:defRPr/>
            </a:lvl1pPr>
            <a:extLst/>
          </a:lstStyle>
          <a:p>
            <a:r>
              <a:rPr lang="en-US" smtClean="0"/>
              <a:t>Click to edit Master title style</a:t>
            </a:r>
            <a:endParaRPr lang="en-US"/>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a:r>
              <a:rPr lang="en-US" smtClean="0"/>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18254831"/>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e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8.xml"/><Relationship Id="rId7" Type="http://schemas.openxmlformats.org/officeDocument/2006/relationships/image" Target="../media/image1.jpeg"/><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theme" Target="../theme/theme2.xml"/><Relationship Id="rId5" Type="http://schemas.openxmlformats.org/officeDocument/2006/relationships/slideLayout" Target="../slideLayouts/slideLayout10.xml"/><Relationship Id="rId4"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500063" y="5945188"/>
            <a:ext cx="4940300" cy="9207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a:latin typeface="+mn-lt"/>
            </a:endParaRPr>
          </a:p>
        </p:txBody>
      </p:sp>
      <p:sp>
        <p:nvSpPr>
          <p:cNvPr id="12" name="Freeform 11"/>
          <p:cNvSpPr>
            <a:spLocks/>
          </p:cNvSpPr>
          <p:nvPr/>
        </p:nvSpPr>
        <p:spPr bwMode="auto">
          <a:xfrm>
            <a:off x="485775" y="5938838"/>
            <a:ext cx="3690938"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a:latin typeface="+mn-lt"/>
            </a:endParaRPr>
          </a:p>
        </p:txBody>
      </p:sp>
      <p:sp>
        <p:nvSpPr>
          <p:cNvPr id="14" name="Right Triangle 13"/>
          <p:cNvSpPr>
            <a:spLocks/>
          </p:cNvSpPr>
          <p:nvPr userDrawn="1"/>
        </p:nvSpPr>
        <p:spPr bwMode="auto">
          <a:xfrm>
            <a:off x="-6042" y="5791253"/>
            <a:ext cx="3402314" cy="1080868"/>
          </a:xfrm>
          <a:prstGeom prst="rtTriangle">
            <a:avLst/>
          </a:prstGeom>
          <a:blipFill>
            <a:blip r:embed="rId7"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FFFFFF"/>
              </a:solidFill>
              <a:latin typeface="Lucida Sans Unicode" pitchFamily="34" charset="0"/>
            </a:endParaRPr>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lang="en-US" smtClean="0"/>
              <a:t>Click to edit Master title style</a:t>
            </a:r>
            <a:endParaRPr lang="en-US"/>
          </a:p>
        </p:txBody>
      </p:sp>
      <p:sp>
        <p:nvSpPr>
          <p:cNvPr id="1033" name="Text Placeholder 29"/>
          <p:cNvSpPr>
            <a:spLocks noGrp="1"/>
          </p:cNvSpPr>
          <p:nvPr>
            <p:ph type="body" idx="1"/>
          </p:nvPr>
        </p:nvSpPr>
        <p:spPr bwMode="auto">
          <a:xfrm>
            <a:off x="457200" y="1481138"/>
            <a:ext cx="8229600" cy="4525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 name="Footer Placeholder 4"/>
          <p:cNvSpPr txBox="1">
            <a:spLocks/>
          </p:cNvSpPr>
          <p:nvPr userDrawn="1"/>
        </p:nvSpPr>
        <p:spPr>
          <a:xfrm>
            <a:off x="6477000" y="6447797"/>
            <a:ext cx="2438400" cy="381000"/>
          </a:xfrm>
          <a:prstGeom prst="rect">
            <a:avLst/>
          </a:prstGeom>
          <a:solidFill>
            <a:schemeClr val="bg1">
              <a:alpha val="90000"/>
            </a:schemeClr>
          </a:solidFill>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900" dirty="0" smtClean="0">
                <a:solidFill>
                  <a:srgbClr val="000000"/>
                </a:solidFill>
                <a:effectLst>
                  <a:outerShdw blurRad="38100" dist="38100" dir="2700000" algn="tl">
                    <a:srgbClr val="C0C0C0"/>
                  </a:outerShdw>
                </a:effectLst>
                <a:latin typeface="Tahoma" charset="0"/>
                <a:cs typeface="Arial" charset="0"/>
              </a:rPr>
              <a:t>Copyright © 2015 Pearson Education, Inc.</a:t>
            </a:r>
            <a:endParaRPr lang="en-US" sz="900" b="1" dirty="0">
              <a:solidFill>
                <a:srgbClr val="464646"/>
              </a:solidFill>
              <a:effectLst>
                <a:outerShdw blurRad="31750" dist="25400" dir="5400000" algn="tl" rotWithShape="0">
                  <a:srgbClr val="000000">
                    <a:alpha val="25000"/>
                  </a:srgbClr>
                </a:outerShdw>
              </a:effectLst>
              <a:cs typeface="Lucida Sans Unicode" pitchFamily="34" charset="0"/>
            </a:endParaRPr>
          </a:p>
        </p:txBody>
      </p:sp>
      <p:sp>
        <p:nvSpPr>
          <p:cNvPr id="17" name="Slide Number Placeholder 1"/>
          <p:cNvSpPr>
            <a:spLocks noGrp="1"/>
          </p:cNvSpPr>
          <p:nvPr>
            <p:ph type="sldNum" sz="quarter" idx="4"/>
          </p:nvPr>
        </p:nvSpPr>
        <p:spPr>
          <a:xfrm>
            <a:off x="152400" y="6172200"/>
            <a:ext cx="838200" cy="457200"/>
          </a:xfrm>
          <a:prstGeom prst="rect">
            <a:avLst/>
          </a:prstGeom>
        </p:spPr>
        <p:txBody>
          <a:bodyPr/>
          <a:lstStyle/>
          <a:p>
            <a:r>
              <a:rPr lang="en-US" dirty="0" smtClean="0">
                <a:solidFill>
                  <a:prstClr val="white"/>
                </a:solidFill>
              </a:rPr>
              <a:t>5-</a:t>
            </a:r>
            <a:fld id="{DF3D5ACE-0B44-480C-935B-5F54025620FB}" type="slidenum">
              <a:rPr lang="en-US" smtClean="0">
                <a:solidFill>
                  <a:prstClr val="white"/>
                </a:solidFill>
              </a:rPr>
              <a:pPr/>
              <a:t>‹#›</a:t>
            </a:fld>
            <a:endParaRPr lang="en-US" dirty="0">
              <a:solidFill>
                <a:prstClr val="white"/>
              </a:solidFill>
            </a:endParaRPr>
          </a:p>
        </p:txBody>
      </p:sp>
    </p:spTree>
  </p:cSld>
  <p:clrMap bg1="lt1" tx1="dk1" bg2="lt2" tx2="dk2" accent1="accent1" accent2="accent2" accent3="accent3" accent4="accent4" accent5="accent5" accent6="accent6" hlink="hlink" folHlink="folHlink"/>
  <p:sldLayoutIdLst>
    <p:sldLayoutId id="2147483870" r:id="rId1"/>
    <p:sldLayoutId id="2147483871" r:id="rId2"/>
    <p:sldLayoutId id="2147483872" r:id="rId3"/>
    <p:sldLayoutId id="2147483874" r:id="rId4"/>
    <p:sldLayoutId id="2147483859" r:id="rId5"/>
  </p:sldLayoutIdLst>
  <p:hf hdr="0" ftr="0" dt="0"/>
  <p:txStyles>
    <p:titleStyle>
      <a:lvl1pPr algn="l" rtl="0" eaLnBrk="0" fontAlgn="base" hangingPunct="0">
        <a:spcBef>
          <a:spcPct val="0"/>
        </a:spcBef>
        <a:spcAft>
          <a:spcPct val="0"/>
        </a:spcAft>
        <a:defRPr sz="4100" b="1" kern="1200">
          <a:solidFill>
            <a:schemeClr val="tx2"/>
          </a:solidFill>
          <a:effectLst>
            <a:outerShdw blurRad="31750" dist="25400" dir="5400000" algn="tl" rotWithShape="0">
              <a:srgbClr val="000000">
                <a:alpha val="25000"/>
              </a:srgbClr>
            </a:outerShdw>
          </a:effectLst>
          <a:latin typeface="+mj-lt"/>
          <a:ea typeface="+mj-ea"/>
          <a:cs typeface="+mj-cs"/>
        </a:defRPr>
      </a:lvl1pPr>
      <a:lvl2pPr algn="l" rtl="0" eaLnBrk="0" fontAlgn="base" hangingPunct="0">
        <a:spcBef>
          <a:spcPct val="0"/>
        </a:spcBef>
        <a:spcAft>
          <a:spcPct val="0"/>
        </a:spcAft>
        <a:defRPr sz="4100" b="1">
          <a:solidFill>
            <a:schemeClr val="tx2"/>
          </a:solidFill>
          <a:latin typeface="Lucida Sans Unicode" pitchFamily="34" charset="0"/>
        </a:defRPr>
      </a:lvl2pPr>
      <a:lvl3pPr algn="l" rtl="0" eaLnBrk="0" fontAlgn="base" hangingPunct="0">
        <a:spcBef>
          <a:spcPct val="0"/>
        </a:spcBef>
        <a:spcAft>
          <a:spcPct val="0"/>
        </a:spcAft>
        <a:defRPr sz="4100" b="1">
          <a:solidFill>
            <a:schemeClr val="tx2"/>
          </a:solidFill>
          <a:latin typeface="Lucida Sans Unicode" pitchFamily="34" charset="0"/>
        </a:defRPr>
      </a:lvl3pPr>
      <a:lvl4pPr algn="l" rtl="0" eaLnBrk="0" fontAlgn="base" hangingPunct="0">
        <a:spcBef>
          <a:spcPct val="0"/>
        </a:spcBef>
        <a:spcAft>
          <a:spcPct val="0"/>
        </a:spcAft>
        <a:defRPr sz="4100" b="1">
          <a:solidFill>
            <a:schemeClr val="tx2"/>
          </a:solidFill>
          <a:latin typeface="Lucida Sans Unicode" pitchFamily="34" charset="0"/>
        </a:defRPr>
      </a:lvl4pPr>
      <a:lvl5pPr algn="l" rtl="0" eaLnBrk="0" fontAlgn="base" hangingPunct="0">
        <a:spcBef>
          <a:spcPct val="0"/>
        </a:spcBef>
        <a:spcAft>
          <a:spcPct val="0"/>
        </a:spcAft>
        <a:defRPr sz="4100" b="1">
          <a:solidFill>
            <a:schemeClr val="tx2"/>
          </a:solidFill>
          <a:latin typeface="Lucida Sans Unicode" pitchFamily="34" charset="0"/>
        </a:defRPr>
      </a:lvl5pPr>
      <a:lvl6pPr marL="457200" algn="l" rtl="0" fontAlgn="base">
        <a:spcBef>
          <a:spcPct val="0"/>
        </a:spcBef>
        <a:spcAft>
          <a:spcPct val="0"/>
        </a:spcAft>
        <a:defRPr sz="4100" b="1">
          <a:solidFill>
            <a:schemeClr val="tx2"/>
          </a:solidFill>
          <a:latin typeface="Lucida Sans Unicode" pitchFamily="34" charset="0"/>
        </a:defRPr>
      </a:lvl6pPr>
      <a:lvl7pPr marL="914400" algn="l" rtl="0" fontAlgn="base">
        <a:spcBef>
          <a:spcPct val="0"/>
        </a:spcBef>
        <a:spcAft>
          <a:spcPct val="0"/>
        </a:spcAft>
        <a:defRPr sz="4100" b="1">
          <a:solidFill>
            <a:schemeClr val="tx2"/>
          </a:solidFill>
          <a:latin typeface="Lucida Sans Unicode" pitchFamily="34" charset="0"/>
        </a:defRPr>
      </a:lvl7pPr>
      <a:lvl8pPr marL="1371600" algn="l" rtl="0" fontAlgn="base">
        <a:spcBef>
          <a:spcPct val="0"/>
        </a:spcBef>
        <a:spcAft>
          <a:spcPct val="0"/>
        </a:spcAft>
        <a:defRPr sz="4100" b="1">
          <a:solidFill>
            <a:schemeClr val="tx2"/>
          </a:solidFill>
          <a:latin typeface="Lucida Sans Unicode" pitchFamily="34" charset="0"/>
        </a:defRPr>
      </a:lvl8pPr>
      <a:lvl9pPr marL="1828800" algn="l" rtl="0" fontAlgn="base">
        <a:spcBef>
          <a:spcPct val="0"/>
        </a:spcBef>
        <a:spcAft>
          <a:spcPct val="0"/>
        </a:spcAft>
        <a:defRPr sz="4100" b="1">
          <a:solidFill>
            <a:schemeClr val="tx2"/>
          </a:solidFill>
          <a:latin typeface="Lucida Sans Unicode" pitchFamily="34" charset="0"/>
        </a:defRPr>
      </a:lvl9pPr>
      <a:extLst/>
    </p:titleStyle>
    <p:bodyStyle>
      <a:lvl1pPr marL="365125" indent="-255588" algn="l" rtl="0" eaLnBrk="0" fontAlgn="base" hangingPunct="0">
        <a:spcBef>
          <a:spcPts val="400"/>
        </a:spcBef>
        <a:spcAft>
          <a:spcPct val="0"/>
        </a:spcAft>
        <a:buClr>
          <a:schemeClr val="accent1"/>
        </a:buClr>
        <a:buSzPct val="68000"/>
        <a:buFont typeface="Wingdings 3" pitchFamily="18" charset="2"/>
        <a:buChar char=""/>
        <a:defRPr sz="2700" kern="1200">
          <a:solidFill>
            <a:schemeClr val="tx1"/>
          </a:solidFill>
          <a:latin typeface="+mn-lt"/>
          <a:ea typeface="+mn-ea"/>
          <a:cs typeface="+mn-cs"/>
        </a:defRPr>
      </a:lvl1pPr>
      <a:lvl2pPr marL="620713" indent="-228600" algn="l" rtl="0" eaLnBrk="0" fontAlgn="base" hangingPunct="0">
        <a:spcBef>
          <a:spcPts val="325"/>
        </a:spcBef>
        <a:spcAft>
          <a:spcPct val="0"/>
        </a:spcAft>
        <a:buClr>
          <a:schemeClr val="accent1"/>
        </a:buClr>
        <a:buFont typeface="Verdana" pitchFamily="34" charset="0"/>
        <a:buChar char="◦"/>
        <a:defRPr sz="2300" kern="1200">
          <a:solidFill>
            <a:schemeClr val="tx1"/>
          </a:solidFill>
          <a:latin typeface="+mn-lt"/>
          <a:ea typeface="+mn-ea"/>
          <a:cs typeface="+mn-cs"/>
        </a:defRPr>
      </a:lvl2pPr>
      <a:lvl3pPr marL="858838" indent="-228600" algn="l" rtl="0" eaLnBrk="0" fontAlgn="base" hangingPunct="0">
        <a:spcBef>
          <a:spcPts val="350"/>
        </a:spcBef>
        <a:spcAft>
          <a:spcPct val="0"/>
        </a:spcAft>
        <a:buClr>
          <a:schemeClr val="accent2"/>
        </a:buClr>
        <a:buSzPct val="100000"/>
        <a:buFont typeface="Wingdings 2" pitchFamily="18" charset="2"/>
        <a:buChar char=""/>
        <a:defRPr sz="2100" kern="1200">
          <a:solidFill>
            <a:schemeClr val="tx1"/>
          </a:solidFill>
          <a:latin typeface="+mn-lt"/>
          <a:ea typeface="+mn-ea"/>
          <a:cs typeface="+mn-cs"/>
        </a:defRPr>
      </a:lvl3pPr>
      <a:lvl4pPr marL="1143000" indent="-228600" algn="l" rtl="0" eaLnBrk="0" fontAlgn="base" hangingPunct="0">
        <a:spcBef>
          <a:spcPts val="350"/>
        </a:spcBef>
        <a:spcAft>
          <a:spcPct val="0"/>
        </a:spcAft>
        <a:buClr>
          <a:schemeClr val="accent2"/>
        </a:buClr>
        <a:buFont typeface="Wingdings 2" pitchFamily="18" charset="2"/>
        <a:buChar char=""/>
        <a:defRPr sz="1900" kern="1200">
          <a:solidFill>
            <a:schemeClr val="tx1"/>
          </a:solidFill>
          <a:latin typeface="+mn-lt"/>
          <a:ea typeface="+mn-ea"/>
          <a:cs typeface="+mn-cs"/>
        </a:defRPr>
      </a:lvl4pPr>
      <a:lvl5pPr marL="1371600" indent="-228600" algn="l" rtl="0" eaLnBrk="0" fontAlgn="base" hangingPunct="0">
        <a:spcBef>
          <a:spcPts val="350"/>
        </a:spcBef>
        <a:spcAft>
          <a:spcPct val="0"/>
        </a:spcAft>
        <a:buClr>
          <a:schemeClr val="accent2"/>
        </a:buClr>
        <a:buFont typeface="Wingdings 2" pitchFamily="18" charset="2"/>
        <a:buChar char=""/>
        <a:defRPr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500063" y="5945188"/>
            <a:ext cx="4940300" cy="9207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dirty="0">
              <a:solidFill>
                <a:prstClr val="black"/>
              </a:solidFill>
              <a:latin typeface="Lucida Sans Unicode"/>
            </a:endParaRPr>
          </a:p>
        </p:txBody>
      </p:sp>
      <p:sp>
        <p:nvSpPr>
          <p:cNvPr id="12" name="Freeform 11"/>
          <p:cNvSpPr>
            <a:spLocks/>
          </p:cNvSpPr>
          <p:nvPr/>
        </p:nvSpPr>
        <p:spPr bwMode="auto">
          <a:xfrm>
            <a:off x="485775" y="5938838"/>
            <a:ext cx="3690938"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a:lstStyle>
            <a:extLst/>
          </a:lstStyle>
          <a:p>
            <a:pPr fontAlgn="auto">
              <a:spcBef>
                <a:spcPts val="0"/>
              </a:spcBef>
              <a:spcAft>
                <a:spcPts val="0"/>
              </a:spcAft>
              <a:defRPr/>
            </a:pPr>
            <a:endParaRPr lang="en-US" dirty="0">
              <a:solidFill>
                <a:prstClr val="black"/>
              </a:solidFill>
              <a:latin typeface="Lucida Sans Unicode"/>
            </a:endParaRPr>
          </a:p>
        </p:txBody>
      </p:sp>
      <p:sp>
        <p:nvSpPr>
          <p:cNvPr id="14" name="Right Triangle 13"/>
          <p:cNvSpPr>
            <a:spLocks/>
          </p:cNvSpPr>
          <p:nvPr/>
        </p:nvSpPr>
        <p:spPr bwMode="auto">
          <a:xfrm>
            <a:off x="-6042" y="5791253"/>
            <a:ext cx="3402314" cy="1080868"/>
          </a:xfrm>
          <a:prstGeom prst="rtTriangle">
            <a:avLst/>
          </a:prstGeom>
          <a:blipFill>
            <a:blip r:embed="rId7" cstate="print">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endParaRPr lang="en-US">
              <a:solidFill>
                <a:srgbClr val="FFFFFF"/>
              </a:solidFill>
              <a:latin typeface="Lucida Sans Unicode" pitchFamily="34" charset="0"/>
            </a:endParaRPr>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extLst/>
          </a:lstStyle>
          <a:p>
            <a:r>
              <a:rPr lang="en-US" smtClean="0"/>
              <a:t>Click to edit Master title style</a:t>
            </a:r>
            <a:endParaRPr lang="en-US"/>
          </a:p>
        </p:txBody>
      </p:sp>
      <p:sp>
        <p:nvSpPr>
          <p:cNvPr id="1033" name="Text Placeholder 29"/>
          <p:cNvSpPr>
            <a:spLocks noGrp="1"/>
          </p:cNvSpPr>
          <p:nvPr>
            <p:ph type="body" idx="1"/>
          </p:nvPr>
        </p:nvSpPr>
        <p:spPr bwMode="auto">
          <a:xfrm>
            <a:off x="457200" y="1481138"/>
            <a:ext cx="8229600" cy="45259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 name="Footer Placeholder 4"/>
          <p:cNvSpPr txBox="1">
            <a:spLocks/>
          </p:cNvSpPr>
          <p:nvPr userDrawn="1"/>
        </p:nvSpPr>
        <p:spPr>
          <a:xfrm>
            <a:off x="6477000" y="6447797"/>
            <a:ext cx="2438400" cy="381000"/>
          </a:xfrm>
          <a:prstGeom prst="rect">
            <a:avLst/>
          </a:prstGeom>
          <a:solidFill>
            <a:schemeClr val="bg1">
              <a:alpha val="90000"/>
            </a:schemeClr>
          </a:solidFill>
        </p:spPr>
        <p:txBody>
          <a:bodyPr/>
          <a:ls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a:lstStyle>
          <a:p>
            <a:pPr>
              <a:defRPr/>
            </a:pPr>
            <a:r>
              <a:rPr lang="en-US" sz="900" dirty="0" smtClean="0">
                <a:solidFill>
                  <a:srgbClr val="000000"/>
                </a:solidFill>
                <a:effectLst>
                  <a:outerShdw blurRad="38100" dist="38100" dir="2700000" algn="tl">
                    <a:srgbClr val="C0C0C0"/>
                  </a:outerShdw>
                </a:effectLst>
                <a:latin typeface="Tahoma" charset="0"/>
                <a:cs typeface="Arial" charset="0"/>
              </a:rPr>
              <a:t>Copyright © 2015 Pearson Education, Inc.</a:t>
            </a:r>
            <a:endParaRPr lang="en-US" sz="900" b="1" dirty="0">
              <a:solidFill>
                <a:srgbClr val="464646"/>
              </a:solidFill>
              <a:effectLst>
                <a:outerShdw blurRad="31750" dist="25400" dir="5400000" algn="tl" rotWithShape="0">
                  <a:srgbClr val="000000">
                    <a:alpha val="25000"/>
                  </a:srgbClr>
                </a:outerShdw>
              </a:effectLst>
              <a:cs typeface="Lucida Sans Unicode" pitchFamily="34" charset="0"/>
            </a:endParaRPr>
          </a:p>
        </p:txBody>
      </p:sp>
      <p:sp>
        <p:nvSpPr>
          <p:cNvPr id="10" name="Slide Number Placeholder 5"/>
          <p:cNvSpPr>
            <a:spLocks noGrp="1"/>
          </p:cNvSpPr>
          <p:nvPr>
            <p:ph type="sldNum" sz="quarter" idx="4"/>
          </p:nvPr>
        </p:nvSpPr>
        <p:spPr>
          <a:xfrm>
            <a:off x="152400" y="6172200"/>
            <a:ext cx="838200" cy="457200"/>
          </a:xfrm>
          <a:prstGeom prst="rect">
            <a:avLst/>
          </a:prstGeom>
        </p:spPr>
        <p:txBody>
          <a:bodyPr/>
          <a:lstStyle>
            <a:lvl1pPr>
              <a:defRPr sz="2000">
                <a:solidFill>
                  <a:schemeClr val="bg1"/>
                </a:solidFill>
              </a:defRPr>
            </a:lvl1pPr>
          </a:lstStyle>
          <a:p>
            <a:r>
              <a:rPr lang="en-US" dirty="0" smtClean="0">
                <a:solidFill>
                  <a:prstClr val="white"/>
                </a:solidFill>
              </a:rPr>
              <a:t>5-</a:t>
            </a:r>
            <a:fld id="{DF3D5ACE-0B44-480C-935B-5F54025620FB}" type="slidenum">
              <a:rPr lang="en-US" smtClean="0">
                <a:solidFill>
                  <a:prstClr val="white"/>
                </a:solidFill>
              </a:rPr>
              <a:pPr/>
              <a:t>‹#›</a:t>
            </a:fld>
            <a:endParaRPr lang="en-US" dirty="0">
              <a:solidFill>
                <a:prstClr val="white"/>
              </a:solidFill>
            </a:endParaRPr>
          </a:p>
        </p:txBody>
      </p:sp>
    </p:spTree>
  </p:cSld>
  <p:clrMap bg1="lt1" tx1="dk1" bg2="lt2" tx2="dk2" accent1="accent1" accent2="accent2" accent3="accent3" accent4="accent4" accent5="accent5" accent6="accent6" hlink="hlink" folHlink="folHlink"/>
  <p:sldLayoutIdLst>
    <p:sldLayoutId id="2147483882" r:id="rId1"/>
    <p:sldLayoutId id="2147483883" r:id="rId2"/>
    <p:sldLayoutId id="2147483884" r:id="rId3"/>
    <p:sldLayoutId id="2147483886" r:id="rId4"/>
    <p:sldLayoutId id="2147483888" r:id="rId5"/>
  </p:sldLayoutIdLst>
  <p:hf hdr="0" ftr="0" dt="0"/>
  <p:txStyles>
    <p:titleStyle>
      <a:lvl1pPr algn="l" rtl="0" eaLnBrk="0" fontAlgn="base" hangingPunct="0">
        <a:spcBef>
          <a:spcPct val="0"/>
        </a:spcBef>
        <a:spcAft>
          <a:spcPct val="0"/>
        </a:spcAft>
        <a:defRPr sz="4100" b="1" kern="1200">
          <a:solidFill>
            <a:schemeClr val="tx2"/>
          </a:solidFill>
          <a:effectLst>
            <a:outerShdw blurRad="31750" dist="25400" dir="5400000" algn="tl" rotWithShape="0">
              <a:srgbClr val="000000">
                <a:alpha val="25000"/>
              </a:srgbClr>
            </a:outerShdw>
          </a:effectLst>
          <a:latin typeface="+mj-lt"/>
          <a:ea typeface="+mj-ea"/>
          <a:cs typeface="+mj-cs"/>
        </a:defRPr>
      </a:lvl1pPr>
      <a:lvl2pPr algn="l" rtl="0" eaLnBrk="0" fontAlgn="base" hangingPunct="0">
        <a:spcBef>
          <a:spcPct val="0"/>
        </a:spcBef>
        <a:spcAft>
          <a:spcPct val="0"/>
        </a:spcAft>
        <a:defRPr sz="4100" b="1">
          <a:solidFill>
            <a:schemeClr val="tx2"/>
          </a:solidFill>
          <a:latin typeface="Lucida Sans Unicode" pitchFamily="34" charset="0"/>
        </a:defRPr>
      </a:lvl2pPr>
      <a:lvl3pPr algn="l" rtl="0" eaLnBrk="0" fontAlgn="base" hangingPunct="0">
        <a:spcBef>
          <a:spcPct val="0"/>
        </a:spcBef>
        <a:spcAft>
          <a:spcPct val="0"/>
        </a:spcAft>
        <a:defRPr sz="4100" b="1">
          <a:solidFill>
            <a:schemeClr val="tx2"/>
          </a:solidFill>
          <a:latin typeface="Lucida Sans Unicode" pitchFamily="34" charset="0"/>
        </a:defRPr>
      </a:lvl3pPr>
      <a:lvl4pPr algn="l" rtl="0" eaLnBrk="0" fontAlgn="base" hangingPunct="0">
        <a:spcBef>
          <a:spcPct val="0"/>
        </a:spcBef>
        <a:spcAft>
          <a:spcPct val="0"/>
        </a:spcAft>
        <a:defRPr sz="4100" b="1">
          <a:solidFill>
            <a:schemeClr val="tx2"/>
          </a:solidFill>
          <a:latin typeface="Lucida Sans Unicode" pitchFamily="34" charset="0"/>
        </a:defRPr>
      </a:lvl4pPr>
      <a:lvl5pPr algn="l" rtl="0" eaLnBrk="0" fontAlgn="base" hangingPunct="0">
        <a:spcBef>
          <a:spcPct val="0"/>
        </a:spcBef>
        <a:spcAft>
          <a:spcPct val="0"/>
        </a:spcAft>
        <a:defRPr sz="4100" b="1">
          <a:solidFill>
            <a:schemeClr val="tx2"/>
          </a:solidFill>
          <a:latin typeface="Lucida Sans Unicode" pitchFamily="34" charset="0"/>
        </a:defRPr>
      </a:lvl5pPr>
      <a:lvl6pPr marL="457200" algn="l" rtl="0" fontAlgn="base">
        <a:spcBef>
          <a:spcPct val="0"/>
        </a:spcBef>
        <a:spcAft>
          <a:spcPct val="0"/>
        </a:spcAft>
        <a:defRPr sz="4100" b="1">
          <a:solidFill>
            <a:schemeClr val="tx2"/>
          </a:solidFill>
          <a:latin typeface="Lucida Sans Unicode" pitchFamily="34" charset="0"/>
        </a:defRPr>
      </a:lvl6pPr>
      <a:lvl7pPr marL="914400" algn="l" rtl="0" fontAlgn="base">
        <a:spcBef>
          <a:spcPct val="0"/>
        </a:spcBef>
        <a:spcAft>
          <a:spcPct val="0"/>
        </a:spcAft>
        <a:defRPr sz="4100" b="1">
          <a:solidFill>
            <a:schemeClr val="tx2"/>
          </a:solidFill>
          <a:latin typeface="Lucida Sans Unicode" pitchFamily="34" charset="0"/>
        </a:defRPr>
      </a:lvl7pPr>
      <a:lvl8pPr marL="1371600" algn="l" rtl="0" fontAlgn="base">
        <a:spcBef>
          <a:spcPct val="0"/>
        </a:spcBef>
        <a:spcAft>
          <a:spcPct val="0"/>
        </a:spcAft>
        <a:defRPr sz="4100" b="1">
          <a:solidFill>
            <a:schemeClr val="tx2"/>
          </a:solidFill>
          <a:latin typeface="Lucida Sans Unicode" pitchFamily="34" charset="0"/>
        </a:defRPr>
      </a:lvl8pPr>
      <a:lvl9pPr marL="1828800" algn="l" rtl="0" fontAlgn="base">
        <a:spcBef>
          <a:spcPct val="0"/>
        </a:spcBef>
        <a:spcAft>
          <a:spcPct val="0"/>
        </a:spcAft>
        <a:defRPr sz="4100" b="1">
          <a:solidFill>
            <a:schemeClr val="tx2"/>
          </a:solidFill>
          <a:latin typeface="Lucida Sans Unicode" pitchFamily="34" charset="0"/>
        </a:defRPr>
      </a:lvl9pPr>
      <a:extLst/>
    </p:titleStyle>
    <p:bodyStyle>
      <a:lvl1pPr marL="365125" indent="-255588" algn="l" rtl="0" eaLnBrk="0" fontAlgn="base" hangingPunct="0">
        <a:spcBef>
          <a:spcPts val="400"/>
        </a:spcBef>
        <a:spcAft>
          <a:spcPct val="0"/>
        </a:spcAft>
        <a:buClr>
          <a:schemeClr val="accent1"/>
        </a:buClr>
        <a:buSzPct val="68000"/>
        <a:buFont typeface="Wingdings 3" pitchFamily="18" charset="2"/>
        <a:buChar char=""/>
        <a:defRPr sz="2700" kern="1200">
          <a:solidFill>
            <a:schemeClr val="tx1"/>
          </a:solidFill>
          <a:latin typeface="+mn-lt"/>
          <a:ea typeface="+mn-ea"/>
          <a:cs typeface="+mn-cs"/>
        </a:defRPr>
      </a:lvl1pPr>
      <a:lvl2pPr marL="620713" indent="-228600" algn="l" rtl="0" eaLnBrk="0" fontAlgn="base" hangingPunct="0">
        <a:spcBef>
          <a:spcPts val="325"/>
        </a:spcBef>
        <a:spcAft>
          <a:spcPct val="0"/>
        </a:spcAft>
        <a:buClr>
          <a:schemeClr val="accent1"/>
        </a:buClr>
        <a:buFont typeface="Verdana" pitchFamily="34" charset="0"/>
        <a:buChar char="◦"/>
        <a:defRPr sz="2300" kern="1200">
          <a:solidFill>
            <a:schemeClr val="tx1"/>
          </a:solidFill>
          <a:latin typeface="+mn-lt"/>
          <a:ea typeface="+mn-ea"/>
          <a:cs typeface="+mn-cs"/>
        </a:defRPr>
      </a:lvl2pPr>
      <a:lvl3pPr marL="858838" indent="-228600" algn="l" rtl="0" eaLnBrk="0" fontAlgn="base" hangingPunct="0">
        <a:spcBef>
          <a:spcPts val="350"/>
        </a:spcBef>
        <a:spcAft>
          <a:spcPct val="0"/>
        </a:spcAft>
        <a:buClr>
          <a:schemeClr val="accent2"/>
        </a:buClr>
        <a:buSzPct val="100000"/>
        <a:buFont typeface="Wingdings 2" pitchFamily="18" charset="2"/>
        <a:buChar char=""/>
        <a:defRPr sz="2100" kern="1200">
          <a:solidFill>
            <a:schemeClr val="tx1"/>
          </a:solidFill>
          <a:latin typeface="+mn-lt"/>
          <a:ea typeface="+mn-ea"/>
          <a:cs typeface="+mn-cs"/>
        </a:defRPr>
      </a:lvl3pPr>
      <a:lvl4pPr marL="1143000" indent="-228600" algn="l" rtl="0" eaLnBrk="0" fontAlgn="base" hangingPunct="0">
        <a:spcBef>
          <a:spcPts val="350"/>
        </a:spcBef>
        <a:spcAft>
          <a:spcPct val="0"/>
        </a:spcAft>
        <a:buClr>
          <a:schemeClr val="accent2"/>
        </a:buClr>
        <a:buFont typeface="Wingdings 2" pitchFamily="18" charset="2"/>
        <a:buChar char=""/>
        <a:defRPr sz="1900" kern="1200">
          <a:solidFill>
            <a:schemeClr val="tx1"/>
          </a:solidFill>
          <a:latin typeface="+mn-lt"/>
          <a:ea typeface="+mn-ea"/>
          <a:cs typeface="+mn-cs"/>
        </a:defRPr>
      </a:lvl4pPr>
      <a:lvl5pPr marL="1371600" indent="-228600" algn="l" rtl="0" eaLnBrk="0" fontAlgn="base" hangingPunct="0">
        <a:spcBef>
          <a:spcPts val="350"/>
        </a:spcBef>
        <a:spcAft>
          <a:spcPct val="0"/>
        </a:spcAft>
        <a:buClr>
          <a:schemeClr val="accent2"/>
        </a:buClr>
        <a:buFont typeface="Wingdings 2" pitchFamily="18" charset="2"/>
        <a:buChar char=""/>
        <a:defRPr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cid:3287383400_2177562" TargetMode="Externa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Subtitle 2"/>
          <p:cNvSpPr>
            <a:spLocks noGrp="1"/>
          </p:cNvSpPr>
          <p:nvPr>
            <p:ph idx="1"/>
          </p:nvPr>
        </p:nvSpPr>
        <p:spPr>
          <a:xfrm>
            <a:off x="609600" y="1447800"/>
            <a:ext cx="8229600" cy="4525962"/>
          </a:xfrm>
          <a:prstGeom prst="round2DiagRect">
            <a:avLst/>
          </a:prstGeom>
          <a:solidFill>
            <a:schemeClr val="bg1">
              <a:alpha val="90000"/>
            </a:schemeClr>
          </a:solidFill>
          <a:ln>
            <a:miter lim="800000"/>
            <a:headEnd/>
            <a:tailEnd/>
          </a:ln>
        </p:spPr>
        <p:txBody>
          <a:bodyPr rtlCol="0" anchor="ctr">
            <a:normAutofit/>
          </a:bodyPr>
          <a:lstStyle/>
          <a:p>
            <a:pPr algn="r" fontAlgn="auto">
              <a:spcBef>
                <a:spcPct val="0"/>
              </a:spcBef>
              <a:spcAft>
                <a:spcPts val="0"/>
              </a:spcAft>
              <a:buFont typeface="Arial" pitchFamily="34" charset="0"/>
              <a:buNone/>
              <a:defRPr/>
            </a:pPr>
            <a:r>
              <a:rPr lang="en-US" b="1" dirty="0" smtClean="0">
                <a:solidFill>
                  <a:schemeClr val="tx2"/>
                </a:solidFill>
                <a:effectLst>
                  <a:outerShdw blurRad="31750" dist="25400" dir="5400000" algn="tl" rotWithShape="0">
                    <a:srgbClr val="000000">
                      <a:alpha val="25000"/>
                    </a:srgbClr>
                  </a:outerShdw>
                </a:effectLst>
                <a:ea typeface="+mj-ea"/>
                <a:cs typeface="Lucida Sans Unicode" pitchFamily="34" charset="0"/>
              </a:rPr>
              <a:t>  Chapter 5</a:t>
            </a:r>
            <a:endParaRPr lang="en-US" b="1" dirty="0">
              <a:solidFill>
                <a:schemeClr val="tx2"/>
              </a:solidFill>
              <a:effectLst>
                <a:outerShdw blurRad="31750" dist="25400" dir="5400000" algn="tl" rotWithShape="0">
                  <a:srgbClr val="000000">
                    <a:alpha val="25000"/>
                  </a:srgbClr>
                </a:outerShdw>
              </a:effectLst>
              <a:ea typeface="+mj-ea"/>
              <a:cs typeface="Lucida Sans Unicode" pitchFamily="34" charset="0"/>
            </a:endParaRPr>
          </a:p>
        </p:txBody>
      </p:sp>
      <p:sp>
        <p:nvSpPr>
          <p:cNvPr id="7" name="Title 1"/>
          <p:cNvSpPr>
            <a:spLocks noGrp="1"/>
          </p:cNvSpPr>
          <p:nvPr>
            <p:ph type="title"/>
          </p:nvPr>
        </p:nvSpPr>
        <p:spPr>
          <a:xfrm>
            <a:off x="381000" y="2286000"/>
            <a:ext cx="8229600" cy="1143000"/>
          </a:xfrm>
          <a:prstGeom prst="round2DiagRect">
            <a:avLst/>
          </a:prstGeom>
          <a:solidFill>
            <a:schemeClr val="bg1">
              <a:alpha val="90000"/>
            </a:schemeClr>
          </a:solidFill>
        </p:spPr>
        <p:txBody>
          <a:bodyPr rtlCol="0"/>
          <a:lstStyle/>
          <a:p>
            <a:pPr algn="r" fontAlgn="auto">
              <a:spcAft>
                <a:spcPts val="0"/>
              </a:spcAft>
              <a:defRPr/>
            </a:pPr>
            <a:r>
              <a:rPr lang="en-US" sz="4800" dirty="0" smtClean="0">
                <a:cs typeface="Lucida Sans Unicode" pitchFamily="34" charset="0"/>
              </a:rPr>
              <a:t>Access Control</a:t>
            </a:r>
            <a:endParaRPr lang="en-US" sz="4800" dirty="0">
              <a:cs typeface="Lucida Sans Unicode" pitchFamily="34" charset="0"/>
            </a:endParaRPr>
          </a:p>
        </p:txBody>
      </p:sp>
      <p:sp>
        <p:nvSpPr>
          <p:cNvPr id="12" name="Title 1"/>
          <p:cNvSpPr txBox="1">
            <a:spLocks/>
          </p:cNvSpPr>
          <p:nvPr/>
        </p:nvSpPr>
        <p:spPr>
          <a:xfrm>
            <a:off x="152400" y="381000"/>
            <a:ext cx="8686800" cy="1143000"/>
          </a:xfrm>
          <a:prstGeom prst="round2DiagRect">
            <a:avLst/>
          </a:prstGeom>
          <a:solidFill>
            <a:schemeClr val="bg1">
              <a:alpha val="90000"/>
            </a:schemeClr>
          </a:solidFill>
        </p:spPr>
        <p:txBody>
          <a:bodyPr vert="horz" rtlCol="0" anchor="ctr">
            <a:normAutofit/>
            <a:scene3d>
              <a:camera prst="orthographicFront"/>
              <a:lightRig rig="soft" dir="t"/>
            </a:scene3d>
            <a:sp3d prstMaterial="softEdge">
              <a:bevelT w="25400" h="25400"/>
            </a:sp3d>
          </a:bodyPr>
          <a:lstStyle>
            <a:lvl1pPr algn="l" rtl="0" eaLnBrk="0" fontAlgn="base" hangingPunct="0">
              <a:spcBef>
                <a:spcPct val="0"/>
              </a:spcBef>
              <a:spcAft>
                <a:spcPct val="0"/>
              </a:spcAft>
              <a:defRPr sz="4100" b="1" kern="1200">
                <a:solidFill>
                  <a:schemeClr val="tx2"/>
                </a:solidFill>
                <a:effectLst>
                  <a:outerShdw blurRad="31750" dist="25400" dir="5400000" algn="tl" rotWithShape="0">
                    <a:srgbClr val="000000">
                      <a:alpha val="25000"/>
                    </a:srgbClr>
                  </a:outerShdw>
                </a:effectLst>
                <a:latin typeface="+mj-lt"/>
                <a:ea typeface="+mj-ea"/>
                <a:cs typeface="+mj-cs"/>
              </a:defRPr>
            </a:lvl1pPr>
            <a:lvl2pPr algn="l" rtl="0" eaLnBrk="0" fontAlgn="base" hangingPunct="0">
              <a:spcBef>
                <a:spcPct val="0"/>
              </a:spcBef>
              <a:spcAft>
                <a:spcPct val="0"/>
              </a:spcAft>
              <a:defRPr sz="4100" b="1">
                <a:solidFill>
                  <a:schemeClr val="tx2"/>
                </a:solidFill>
                <a:latin typeface="Lucida Sans Unicode" pitchFamily="34" charset="0"/>
              </a:defRPr>
            </a:lvl2pPr>
            <a:lvl3pPr algn="l" rtl="0" eaLnBrk="0" fontAlgn="base" hangingPunct="0">
              <a:spcBef>
                <a:spcPct val="0"/>
              </a:spcBef>
              <a:spcAft>
                <a:spcPct val="0"/>
              </a:spcAft>
              <a:defRPr sz="4100" b="1">
                <a:solidFill>
                  <a:schemeClr val="tx2"/>
                </a:solidFill>
                <a:latin typeface="Lucida Sans Unicode" pitchFamily="34" charset="0"/>
              </a:defRPr>
            </a:lvl3pPr>
            <a:lvl4pPr algn="l" rtl="0" eaLnBrk="0" fontAlgn="base" hangingPunct="0">
              <a:spcBef>
                <a:spcPct val="0"/>
              </a:spcBef>
              <a:spcAft>
                <a:spcPct val="0"/>
              </a:spcAft>
              <a:defRPr sz="4100" b="1">
                <a:solidFill>
                  <a:schemeClr val="tx2"/>
                </a:solidFill>
                <a:latin typeface="Lucida Sans Unicode" pitchFamily="34" charset="0"/>
              </a:defRPr>
            </a:lvl4pPr>
            <a:lvl5pPr algn="l" rtl="0" eaLnBrk="0" fontAlgn="base" hangingPunct="0">
              <a:spcBef>
                <a:spcPct val="0"/>
              </a:spcBef>
              <a:spcAft>
                <a:spcPct val="0"/>
              </a:spcAft>
              <a:defRPr sz="4100" b="1">
                <a:solidFill>
                  <a:schemeClr val="tx2"/>
                </a:solidFill>
                <a:latin typeface="Lucida Sans Unicode" pitchFamily="34" charset="0"/>
              </a:defRPr>
            </a:lvl5pPr>
            <a:lvl6pPr marL="457200" algn="l" rtl="0" fontAlgn="base">
              <a:spcBef>
                <a:spcPct val="0"/>
              </a:spcBef>
              <a:spcAft>
                <a:spcPct val="0"/>
              </a:spcAft>
              <a:defRPr sz="4100" b="1">
                <a:solidFill>
                  <a:schemeClr val="tx2"/>
                </a:solidFill>
                <a:latin typeface="Lucida Sans Unicode" pitchFamily="34" charset="0"/>
              </a:defRPr>
            </a:lvl6pPr>
            <a:lvl7pPr marL="914400" algn="l" rtl="0" fontAlgn="base">
              <a:spcBef>
                <a:spcPct val="0"/>
              </a:spcBef>
              <a:spcAft>
                <a:spcPct val="0"/>
              </a:spcAft>
              <a:defRPr sz="4100" b="1">
                <a:solidFill>
                  <a:schemeClr val="tx2"/>
                </a:solidFill>
                <a:latin typeface="Lucida Sans Unicode" pitchFamily="34" charset="0"/>
              </a:defRPr>
            </a:lvl7pPr>
            <a:lvl8pPr marL="1371600" algn="l" rtl="0" fontAlgn="base">
              <a:spcBef>
                <a:spcPct val="0"/>
              </a:spcBef>
              <a:spcAft>
                <a:spcPct val="0"/>
              </a:spcAft>
              <a:defRPr sz="4100" b="1">
                <a:solidFill>
                  <a:schemeClr val="tx2"/>
                </a:solidFill>
                <a:latin typeface="Lucida Sans Unicode" pitchFamily="34" charset="0"/>
              </a:defRPr>
            </a:lvl8pPr>
            <a:lvl9pPr marL="1828800" algn="l" rtl="0" fontAlgn="base">
              <a:spcBef>
                <a:spcPct val="0"/>
              </a:spcBef>
              <a:spcAft>
                <a:spcPct val="0"/>
              </a:spcAft>
              <a:defRPr sz="4100" b="1">
                <a:solidFill>
                  <a:schemeClr val="tx2"/>
                </a:solidFill>
                <a:latin typeface="Lucida Sans Unicode" pitchFamily="34" charset="0"/>
              </a:defRPr>
            </a:lvl9pPr>
            <a:extLst/>
          </a:lstStyle>
          <a:p>
            <a:pPr algn="ctr" fontAlgn="auto">
              <a:spcAft>
                <a:spcPts val="0"/>
              </a:spcAft>
              <a:defRPr/>
            </a:pPr>
            <a:r>
              <a:rPr lang="en-US" sz="3200" dirty="0" smtClean="0">
                <a:solidFill>
                  <a:srgbClr val="464646"/>
                </a:solidFill>
                <a:latin typeface="Lucida Sans Unicode"/>
                <a:cs typeface="Lucida Sans Unicode" pitchFamily="34" charset="0"/>
              </a:rPr>
              <a:t>Corporate Computer Security, 4</a:t>
            </a:r>
            <a:r>
              <a:rPr lang="en-US" sz="3200" baseline="30000" dirty="0" smtClean="0">
                <a:solidFill>
                  <a:srgbClr val="464646"/>
                </a:solidFill>
                <a:latin typeface="Lucida Sans Unicode"/>
                <a:cs typeface="Lucida Sans Unicode" pitchFamily="34" charset="0"/>
              </a:rPr>
              <a:t>th</a:t>
            </a:r>
            <a:r>
              <a:rPr lang="en-US" sz="3200" dirty="0" smtClean="0">
                <a:solidFill>
                  <a:srgbClr val="464646"/>
                </a:solidFill>
                <a:latin typeface="Lucida Sans Unicode"/>
                <a:cs typeface="Lucida Sans Unicode" pitchFamily="34" charset="0"/>
              </a:rPr>
              <a:t> Edition </a:t>
            </a:r>
          </a:p>
          <a:p>
            <a:pPr algn="ctr" fontAlgn="auto">
              <a:spcAft>
                <a:spcPts val="0"/>
              </a:spcAft>
              <a:defRPr/>
            </a:pPr>
            <a:r>
              <a:rPr lang="en-US" sz="2800" dirty="0" smtClean="0">
                <a:solidFill>
                  <a:srgbClr val="464646"/>
                </a:solidFill>
                <a:latin typeface="Lucida Sans Unicode"/>
                <a:cs typeface="Lucida Sans Unicode" pitchFamily="34" charset="0"/>
              </a:rPr>
              <a:t>Randall J. Boyle &amp; Raymond R. Panko</a:t>
            </a:r>
            <a:endParaRPr lang="en-US" sz="2800" dirty="0">
              <a:solidFill>
                <a:srgbClr val="464646"/>
              </a:solidFill>
              <a:latin typeface="Lucida Sans Unicode"/>
              <a:cs typeface="Lucida Sans Unicode" pitchFamily="34" charset="0"/>
            </a:endParaRPr>
          </a:p>
        </p:txBody>
      </p:sp>
    </p:spTree>
    <p:extLst>
      <p:ext uri="{BB962C8B-B14F-4D97-AF65-F5344CB8AC3E}">
        <p14:creationId xmlns:p14="http://schemas.microsoft.com/office/powerpoint/2010/main" val="710479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eaLnBrk="1">
              <a:lnSpc>
                <a:spcPct val="90000"/>
              </a:lnSpc>
            </a:pPr>
            <a:r>
              <a:rPr lang="en-US" b="1" dirty="0" smtClean="0"/>
              <a:t>Two-Factor Authentication</a:t>
            </a:r>
          </a:p>
          <a:p>
            <a:pPr lvl="1" eaLnBrk="1">
              <a:lnSpc>
                <a:spcPct val="90000"/>
              </a:lnSpc>
            </a:pPr>
            <a:r>
              <a:rPr lang="en-US" dirty="0" smtClean="0"/>
              <a:t>Use two forms of authentication for defense in depth</a:t>
            </a:r>
          </a:p>
          <a:p>
            <a:pPr lvl="1" eaLnBrk="1">
              <a:lnSpc>
                <a:spcPct val="90000"/>
              </a:lnSpc>
            </a:pPr>
            <a:r>
              <a:rPr lang="en-US" dirty="0" smtClean="0"/>
              <a:t>Example: access card and personal identification number (PIN)</a:t>
            </a:r>
          </a:p>
          <a:p>
            <a:pPr lvl="1" eaLnBrk="1">
              <a:lnSpc>
                <a:spcPct val="90000"/>
              </a:lnSpc>
            </a:pPr>
            <a:r>
              <a:rPr lang="en-US" dirty="0" smtClean="0"/>
              <a:t>Multifactor authentication: two or more types of authentication</a:t>
            </a:r>
          </a:p>
          <a:p>
            <a:pPr lvl="1" eaLnBrk="1">
              <a:lnSpc>
                <a:spcPct val="90000"/>
              </a:lnSpc>
            </a:pPr>
            <a:r>
              <a:rPr lang="en-US" dirty="0"/>
              <a:t>C</a:t>
            </a:r>
            <a:r>
              <a:rPr lang="en-US" dirty="0" smtClean="0"/>
              <a:t>an be defeated by a Trojan horse on the user’s PC</a:t>
            </a:r>
          </a:p>
          <a:p>
            <a:pPr lvl="1" eaLnBrk="1">
              <a:lnSpc>
                <a:spcPct val="90000"/>
              </a:lnSpc>
            </a:pPr>
            <a:r>
              <a:rPr lang="en-US" dirty="0"/>
              <a:t>C</a:t>
            </a:r>
            <a:r>
              <a:rPr lang="en-US" dirty="0" smtClean="0"/>
              <a:t>an also be defeated by a man-in-the-middle attack by a fake website</a:t>
            </a:r>
          </a:p>
          <a:p>
            <a:pPr eaLnBrk="1" hangingPunct="1">
              <a:lnSpc>
                <a:spcPct val="90000"/>
              </a:lnSpc>
            </a:pPr>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 Access Control</a:t>
            </a:r>
            <a:endParaRPr lang="en-US" dirty="0"/>
          </a:p>
        </p:txBody>
      </p:sp>
      <p:sp>
        <p:nvSpPr>
          <p:cNvPr id="7" name="Slide Number Placeholder 3"/>
          <p:cNvSpPr>
            <a:spLocks noGrp="1"/>
          </p:cNvSpPr>
          <p:nvPr>
            <p:ph type="sldNum" sz="quarter" idx="11"/>
          </p:nvPr>
        </p:nvSpPr>
        <p:spPr bwMode="auto">
          <a:xfrm>
            <a:off x="0" y="6248400"/>
            <a:ext cx="762000" cy="3651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9</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4578" name="Content Placeholder 1"/>
          <p:cNvSpPr>
            <a:spLocks noGrp="1"/>
          </p:cNvSpPr>
          <p:nvPr>
            <p:ph idx="1"/>
          </p:nvPr>
        </p:nvSpPr>
        <p:spPr/>
        <p:txBody>
          <a:bodyPr/>
          <a:lstStyle/>
          <a:p>
            <a:pPr eaLnBrk="1"/>
            <a:r>
              <a:rPr lang="en-US" b="1" dirty="0" smtClean="0"/>
              <a:t>Individual and Role-Based Access Control</a:t>
            </a:r>
          </a:p>
          <a:p>
            <a:pPr lvl="1" eaLnBrk="1"/>
            <a:r>
              <a:rPr lang="en-US" dirty="0" smtClean="0"/>
              <a:t>Individual access control: bases access rules on individual accounts</a:t>
            </a:r>
          </a:p>
          <a:p>
            <a:pPr lvl="1" eaLnBrk="1"/>
            <a:r>
              <a:rPr lang="en-US" dirty="0" smtClean="0"/>
              <a:t>Role-based access control (RBAC)</a:t>
            </a:r>
          </a:p>
          <a:p>
            <a:pPr lvl="2" eaLnBrk="1"/>
            <a:r>
              <a:rPr lang="en-US" dirty="0" smtClean="0"/>
              <a:t>Bases access rules on organizational roles (e.g., buyer, member of a team, etc.)</a:t>
            </a:r>
          </a:p>
          <a:p>
            <a:pPr lvl="2" eaLnBrk="1"/>
            <a:r>
              <a:rPr lang="en-US" dirty="0" smtClean="0"/>
              <a:t>Assigns individual accounts to roles to give them access to each role’s resources</a:t>
            </a:r>
          </a:p>
          <a:p>
            <a:pPr lvl="2" eaLnBrk="1"/>
            <a:r>
              <a:rPr lang="en-US" dirty="0" smtClean="0"/>
              <a:t>Cheaper and less error-prone than basing access rules on individual accounts</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 Access Control</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10</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5602" name="Content Placeholder 1"/>
          <p:cNvSpPr>
            <a:spLocks noGrp="1"/>
          </p:cNvSpPr>
          <p:nvPr>
            <p:ph idx="1"/>
          </p:nvPr>
        </p:nvSpPr>
        <p:spPr/>
        <p:txBody>
          <a:bodyPr/>
          <a:lstStyle/>
          <a:p>
            <a:pPr eaLnBrk="1"/>
            <a:r>
              <a:rPr lang="en-US" b="1" smtClean="0"/>
              <a:t>Human and Organizational Controls</a:t>
            </a:r>
          </a:p>
          <a:p>
            <a:pPr lvl="1" eaLnBrk="1"/>
            <a:r>
              <a:rPr lang="en-US" smtClean="0"/>
              <a:t>People and organizational forces may circumvent access protections</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 Access Control</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11</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Content Placeholder 1"/>
          <p:cNvSpPr>
            <a:spLocks noGrp="1"/>
          </p:cNvSpPr>
          <p:nvPr>
            <p:ph idx="1"/>
          </p:nvPr>
        </p:nvSpPr>
        <p:spPr>
          <a:xfrm>
            <a:off x="457200" y="1600200"/>
            <a:ext cx="8229600" cy="4406900"/>
          </a:xfrm>
        </p:spPr>
        <p:txBody>
          <a:bodyPr/>
          <a:lstStyle/>
          <a:p>
            <a:pPr eaLnBrk="1"/>
            <a:r>
              <a:rPr lang="en-US" b="1" smtClean="0"/>
              <a:t>Mandatory and Discretionary Access Control</a:t>
            </a:r>
          </a:p>
          <a:p>
            <a:pPr lvl="1" eaLnBrk="1"/>
            <a:r>
              <a:rPr lang="en-US" smtClean="0"/>
              <a:t>Mandatory access control (MAC)</a:t>
            </a:r>
          </a:p>
          <a:p>
            <a:pPr lvl="2" eaLnBrk="1"/>
            <a:r>
              <a:rPr lang="en-US" smtClean="0"/>
              <a:t>No departmental or personal ability to alter access control rules set by higher authorities</a:t>
            </a:r>
          </a:p>
          <a:p>
            <a:pPr lvl="1" eaLnBrk="1"/>
            <a:r>
              <a:rPr lang="en-US" smtClean="0"/>
              <a:t>Discretionary access control (DAC)</a:t>
            </a:r>
          </a:p>
          <a:p>
            <a:pPr lvl="2" eaLnBrk="1"/>
            <a:r>
              <a:rPr lang="en-US" smtClean="0"/>
              <a:t>Departmental or personal ability to alter access control rules set by higher authorities</a:t>
            </a:r>
          </a:p>
          <a:p>
            <a:pPr lvl="1" eaLnBrk="1"/>
            <a:r>
              <a:rPr lang="en-US" smtClean="0"/>
              <a:t>MAC gives stronger security but is very difficult to implement</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5.1: Military and National Security Organization Access Controls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12</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7650" name="Content Placeholder 1"/>
          <p:cNvSpPr>
            <a:spLocks noGrp="1"/>
          </p:cNvSpPr>
          <p:nvPr>
            <p:ph idx="1"/>
          </p:nvPr>
        </p:nvSpPr>
        <p:spPr>
          <a:xfrm>
            <a:off x="457200" y="1676400"/>
            <a:ext cx="8229600" cy="4330700"/>
          </a:xfrm>
        </p:spPr>
        <p:txBody>
          <a:bodyPr/>
          <a:lstStyle/>
          <a:p>
            <a:pPr eaLnBrk="1"/>
            <a:r>
              <a:rPr lang="en-US" b="1" smtClean="0"/>
              <a:t>Multilevel Security</a:t>
            </a:r>
          </a:p>
          <a:p>
            <a:pPr lvl="1" eaLnBrk="1"/>
            <a:r>
              <a:rPr lang="en-US" smtClean="0"/>
              <a:t>Resources are rated by security level</a:t>
            </a:r>
          </a:p>
          <a:p>
            <a:pPr lvl="2" eaLnBrk="1"/>
            <a:r>
              <a:rPr lang="en-US" smtClean="0"/>
              <a:t>Public</a:t>
            </a:r>
          </a:p>
          <a:p>
            <a:pPr lvl="2" eaLnBrk="1"/>
            <a:r>
              <a:rPr lang="en-US" smtClean="0"/>
              <a:t>Sensitive but unclassified</a:t>
            </a:r>
          </a:p>
          <a:p>
            <a:pPr lvl="2" eaLnBrk="1"/>
            <a:r>
              <a:rPr lang="en-US" smtClean="0"/>
              <a:t>Secret</a:t>
            </a:r>
          </a:p>
          <a:p>
            <a:pPr lvl="2" eaLnBrk="1"/>
            <a:r>
              <a:rPr lang="en-US" smtClean="0"/>
              <a:t>Top secret</a:t>
            </a:r>
          </a:p>
          <a:p>
            <a:pPr lvl="1" eaLnBrk="1"/>
            <a:r>
              <a:rPr lang="en-US" smtClean="0"/>
              <a:t>People are given the same clearance level</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5.1: Military and National Security Organization Access Controls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13</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570038"/>
            <a:ext cx="8229600" cy="4525962"/>
          </a:xfrm>
        </p:spPr>
        <p:txBody>
          <a:bodyPr>
            <a:normAutofit/>
          </a:bodyPr>
          <a:lstStyle/>
          <a:p>
            <a:pPr eaLnBrk="1">
              <a:lnSpc>
                <a:spcPct val="90000"/>
              </a:lnSpc>
            </a:pPr>
            <a:r>
              <a:rPr lang="en-US" b="1" smtClean="0"/>
              <a:t>Multilevel Security</a:t>
            </a:r>
          </a:p>
          <a:p>
            <a:pPr lvl="1" eaLnBrk="1">
              <a:lnSpc>
                <a:spcPct val="90000"/>
              </a:lnSpc>
            </a:pPr>
            <a:r>
              <a:rPr lang="en-US" smtClean="0"/>
              <a:t>Some rules are simple</a:t>
            </a:r>
          </a:p>
          <a:p>
            <a:pPr lvl="2" eaLnBrk="1">
              <a:lnSpc>
                <a:spcPct val="90000"/>
              </a:lnSpc>
            </a:pPr>
            <a:r>
              <a:rPr lang="en-US" smtClean="0"/>
              <a:t>People with a secret clearance cannot read top secret documents</a:t>
            </a:r>
          </a:p>
          <a:p>
            <a:pPr lvl="1" eaLnBrk="1">
              <a:lnSpc>
                <a:spcPct val="90000"/>
              </a:lnSpc>
            </a:pPr>
            <a:r>
              <a:rPr lang="en-US" smtClean="0"/>
              <a:t>Some rules are complex</a:t>
            </a:r>
          </a:p>
          <a:p>
            <a:pPr lvl="2" eaLnBrk="1">
              <a:lnSpc>
                <a:spcPct val="90000"/>
              </a:lnSpc>
            </a:pPr>
            <a:r>
              <a:rPr lang="en-US" smtClean="0"/>
              <a:t>What if a paragraph from a top secret document is placed in a secret document?</a:t>
            </a:r>
          </a:p>
          <a:p>
            <a:pPr lvl="1" eaLnBrk="1">
              <a:lnSpc>
                <a:spcPct val="90000"/>
              </a:lnSpc>
            </a:pPr>
            <a:r>
              <a:rPr lang="en-US" smtClean="0"/>
              <a:t>Access control models have been created to address multilevel security</a:t>
            </a:r>
          </a:p>
          <a:p>
            <a:pPr lvl="2" eaLnBrk="1">
              <a:lnSpc>
                <a:spcPct val="90000"/>
              </a:lnSpc>
            </a:pPr>
            <a:r>
              <a:rPr lang="en-US" smtClean="0"/>
              <a:t>Will not discuss because not pertinent to corporations</a:t>
            </a:r>
          </a:p>
          <a:p>
            <a:pPr eaLnBrk="1" hangingPunct="1">
              <a:lnSpc>
                <a:spcPct val="90000"/>
              </a:lnSpc>
            </a:pPr>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5.1: Military and National Security Organization Access Controls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14</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5.2  Physical Access and Security</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Passwords</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Access Cards and Tokens</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Biometric Authentication</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Cryptographic Authentication</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Authorization</a:t>
            </a: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Auditing</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
        <p:nvSpPr>
          <p:cNvPr id="19" name="Slide Number Placeholder 3"/>
          <p:cNvSpPr>
            <a:spLocks noGrp="1"/>
          </p:cNvSpPr>
          <p:nvPr>
            <p:ph type="sldNum" sz="quarter" idx="11"/>
          </p:nvPr>
        </p:nvSpPr>
        <p:spPr bwMode="auto">
          <a:xfrm>
            <a:off x="0" y="6460067"/>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15</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828800"/>
            <a:ext cx="8229600" cy="4178300"/>
          </a:xfrm>
        </p:spPr>
        <p:txBody>
          <a:bodyPr>
            <a:normAutofit/>
          </a:bodyPr>
          <a:lstStyle/>
          <a:p>
            <a:pPr eaLnBrk="1">
              <a:lnSpc>
                <a:spcPct val="90000"/>
              </a:lnSpc>
            </a:pPr>
            <a:r>
              <a:rPr lang="en-US" b="1" dirty="0" smtClean="0"/>
              <a:t>ISO/IEC 27002’s Security Clause 9, Physical and Environmental Security</a:t>
            </a:r>
          </a:p>
          <a:p>
            <a:pPr eaLnBrk="1">
              <a:lnSpc>
                <a:spcPct val="90000"/>
              </a:lnSpc>
            </a:pPr>
            <a:r>
              <a:rPr lang="en-US" b="1" dirty="0" smtClean="0"/>
              <a:t>Risk Analysis Must Be Done First</a:t>
            </a:r>
          </a:p>
          <a:p>
            <a:pPr eaLnBrk="1">
              <a:lnSpc>
                <a:spcPct val="90000"/>
              </a:lnSpc>
            </a:pPr>
            <a:r>
              <a:rPr lang="en-US" b="1" dirty="0" smtClean="0"/>
              <a:t>ISO/IEC 9.1: Secure Areas</a:t>
            </a:r>
          </a:p>
          <a:p>
            <a:pPr lvl="1" eaLnBrk="1">
              <a:lnSpc>
                <a:spcPct val="90000"/>
              </a:lnSpc>
            </a:pPr>
            <a:r>
              <a:rPr lang="en-US" dirty="0" smtClean="0"/>
              <a:t>Securing the building’s physical perimeter (e.g., single point of entry, emergency exits, etc.)</a:t>
            </a:r>
          </a:p>
          <a:p>
            <a:pPr lvl="1" eaLnBrk="1">
              <a:lnSpc>
                <a:spcPct val="90000"/>
              </a:lnSpc>
            </a:pPr>
            <a:r>
              <a:rPr lang="en-US" dirty="0" smtClean="0"/>
              <a:t>Implementing physical entry controls</a:t>
            </a:r>
          </a:p>
          <a:p>
            <a:pPr lvl="2" eaLnBrk="1">
              <a:lnSpc>
                <a:spcPct val="90000"/>
              </a:lnSpc>
            </a:pPr>
            <a:r>
              <a:rPr lang="en-US" dirty="0" smtClean="0"/>
              <a:t>Access should be justified, authorized, logged, and monitored</a:t>
            </a:r>
            <a:endParaRPr lang="en-US" b="1" dirty="0" smtClean="0"/>
          </a:p>
          <a:p>
            <a:pPr eaLnBrk="1" hangingPunct="1">
              <a:lnSpc>
                <a:spcPct val="90000"/>
              </a:lnSpc>
              <a:buFont typeface="Wingdings 3" pitchFamily="18" charset="2"/>
              <a:buNone/>
            </a:pPr>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5.2: ISO/IEC 27002:2005 Physical and Environmental Security</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16</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1746" name="Content Placeholder 1"/>
          <p:cNvSpPr>
            <a:spLocks noGrp="1"/>
          </p:cNvSpPr>
          <p:nvPr>
            <p:ph idx="1"/>
          </p:nvPr>
        </p:nvSpPr>
        <p:spPr>
          <a:xfrm>
            <a:off x="457200" y="1752600"/>
            <a:ext cx="8229600" cy="4254500"/>
          </a:xfrm>
        </p:spPr>
        <p:txBody>
          <a:bodyPr/>
          <a:lstStyle/>
          <a:p>
            <a:pPr eaLnBrk="1"/>
            <a:r>
              <a:rPr lang="en-US" b="1" smtClean="0"/>
              <a:t>ISO/IEC 9.1: Secure Areas</a:t>
            </a:r>
          </a:p>
          <a:p>
            <a:pPr lvl="1" eaLnBrk="1"/>
            <a:r>
              <a:rPr lang="en-US" smtClean="0"/>
              <a:t>Securing public access, delivery, and loading areas</a:t>
            </a:r>
          </a:p>
          <a:p>
            <a:pPr lvl="1" eaLnBrk="1"/>
            <a:r>
              <a:rPr lang="en-US" smtClean="0"/>
              <a:t>Securing offices, rooms, and facilities</a:t>
            </a:r>
          </a:p>
          <a:p>
            <a:pPr lvl="1" eaLnBrk="1"/>
            <a:r>
              <a:rPr lang="en-US" smtClean="0"/>
              <a:t>Protecting against external and environmental threats</a:t>
            </a:r>
          </a:p>
          <a:p>
            <a:pPr lvl="1" eaLnBrk="1"/>
            <a:r>
              <a:rPr lang="en-US" smtClean="0"/>
              <a:t>Creating rules for working in secure areas</a:t>
            </a:r>
          </a:p>
          <a:p>
            <a:pPr lvl="2" eaLnBrk="1"/>
            <a:r>
              <a:rPr lang="en-US" smtClean="0"/>
              <a:t>Limit unsupervised work, forbid data recording devices, etc.</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5.2: ISO/IEC 27002:2005 Physical and Environmental Security</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17</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2770" name="Content Placeholder 1"/>
          <p:cNvSpPr>
            <a:spLocks noGrp="1"/>
          </p:cNvSpPr>
          <p:nvPr>
            <p:ph idx="1"/>
          </p:nvPr>
        </p:nvSpPr>
        <p:spPr>
          <a:xfrm>
            <a:off x="457200" y="1752600"/>
            <a:ext cx="8229600" cy="4254500"/>
          </a:xfrm>
        </p:spPr>
        <p:txBody>
          <a:bodyPr/>
          <a:lstStyle/>
          <a:p>
            <a:pPr eaLnBrk="1"/>
            <a:r>
              <a:rPr lang="en-US" b="1" dirty="0" smtClean="0"/>
              <a:t>9.2 Equipment Security</a:t>
            </a:r>
          </a:p>
          <a:p>
            <a:pPr lvl="1" eaLnBrk="1"/>
            <a:r>
              <a:rPr lang="en-US" dirty="0" smtClean="0"/>
              <a:t>Equipment siting and protection</a:t>
            </a:r>
          </a:p>
          <a:p>
            <a:pPr lvl="2" eaLnBrk="1"/>
            <a:r>
              <a:rPr lang="en-US" dirty="0" smtClean="0"/>
              <a:t>Siting means locating or placing (same root as </a:t>
            </a:r>
            <a:r>
              <a:rPr lang="en-US" i="1" dirty="0" smtClean="0"/>
              <a:t>site</a:t>
            </a:r>
            <a:r>
              <a:rPr lang="en-US" dirty="0" smtClean="0"/>
              <a:t>)</a:t>
            </a:r>
          </a:p>
          <a:p>
            <a:pPr lvl="1" eaLnBrk="1"/>
            <a:r>
              <a:rPr lang="en-US" dirty="0" smtClean="0"/>
              <a:t>Supporting utilities (e.g., electricity, water, HVAC)</a:t>
            </a:r>
          </a:p>
          <a:p>
            <a:pPr lvl="2" eaLnBrk="1"/>
            <a:r>
              <a:rPr lang="en-US" dirty="0" smtClean="0"/>
              <a:t>Uninterruptible power supplies, electrical generators</a:t>
            </a:r>
          </a:p>
          <a:p>
            <a:pPr lvl="2" eaLnBrk="1"/>
            <a:r>
              <a:rPr lang="en-US" dirty="0" smtClean="0"/>
              <a:t>Frequent testing</a:t>
            </a:r>
          </a:p>
          <a:p>
            <a:pPr eaLnBrk="1" hangingPunct="1"/>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5.2: ISO/IEC 27002:2005 Physical and Environmental Security</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18</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Content Placeholder 9"/>
          <p:cNvSpPr>
            <a:spLocks noGrp="1"/>
          </p:cNvSpPr>
          <p:nvPr>
            <p:ph idx="1"/>
          </p:nvPr>
        </p:nvSpPr>
        <p:spPr>
          <a:xfrm>
            <a:off x="457200" y="1481138"/>
            <a:ext cx="8382000" cy="4525962"/>
          </a:xfrm>
        </p:spPr>
        <p:txBody>
          <a:bodyPr>
            <a:normAutofit fontScale="77500" lnSpcReduction="20000"/>
          </a:bodyPr>
          <a:lstStyle/>
          <a:p>
            <a:pPr eaLnBrk="1" hangingPunct="1">
              <a:spcBef>
                <a:spcPts val="1200"/>
              </a:spcBef>
              <a:defRPr/>
            </a:pPr>
            <a:r>
              <a:rPr lang="en-US" dirty="0" smtClean="0"/>
              <a:t>Define basic access control terminology.</a:t>
            </a:r>
          </a:p>
          <a:p>
            <a:pPr eaLnBrk="1" hangingPunct="1">
              <a:spcBef>
                <a:spcPts val="1200"/>
              </a:spcBef>
              <a:defRPr/>
            </a:pPr>
            <a:r>
              <a:rPr lang="en-US" dirty="0" smtClean="0"/>
              <a:t>Describe physical building and computer security.</a:t>
            </a:r>
          </a:p>
          <a:p>
            <a:pPr eaLnBrk="1" hangingPunct="1">
              <a:spcBef>
                <a:spcPts val="1200"/>
              </a:spcBef>
              <a:defRPr/>
            </a:pPr>
            <a:r>
              <a:rPr lang="en-US" dirty="0" smtClean="0"/>
              <a:t>Explain reusable passwords.</a:t>
            </a:r>
          </a:p>
          <a:p>
            <a:pPr eaLnBrk="1" hangingPunct="1">
              <a:spcBef>
                <a:spcPts val="1200"/>
              </a:spcBef>
              <a:defRPr/>
            </a:pPr>
            <a:r>
              <a:rPr lang="en-US" dirty="0" smtClean="0"/>
              <a:t>Explain how access cards and tokens work.</a:t>
            </a:r>
          </a:p>
          <a:p>
            <a:pPr eaLnBrk="1" hangingPunct="1">
              <a:spcBef>
                <a:spcPts val="1200"/>
              </a:spcBef>
              <a:defRPr/>
            </a:pPr>
            <a:r>
              <a:rPr lang="en-US" dirty="0" smtClean="0"/>
              <a:t>Describe biometric authentication, including verification and identification.</a:t>
            </a:r>
          </a:p>
          <a:p>
            <a:pPr eaLnBrk="1" hangingPunct="1">
              <a:spcBef>
                <a:spcPts val="1200"/>
              </a:spcBef>
              <a:defRPr/>
            </a:pPr>
            <a:r>
              <a:rPr lang="en-US" dirty="0" smtClean="0"/>
              <a:t>Explain authorizations.</a:t>
            </a:r>
          </a:p>
          <a:p>
            <a:pPr eaLnBrk="1" hangingPunct="1">
              <a:spcBef>
                <a:spcPts val="1200"/>
              </a:spcBef>
              <a:defRPr/>
            </a:pPr>
            <a:r>
              <a:rPr lang="en-US" dirty="0" smtClean="0"/>
              <a:t>Explain auditing.</a:t>
            </a:r>
          </a:p>
          <a:p>
            <a:pPr eaLnBrk="1" hangingPunct="1">
              <a:spcBef>
                <a:spcPts val="1200"/>
              </a:spcBef>
              <a:defRPr/>
            </a:pPr>
            <a:r>
              <a:rPr lang="en-US" dirty="0" smtClean="0"/>
              <a:t>Describe how central authentication servers work.</a:t>
            </a:r>
          </a:p>
          <a:p>
            <a:pPr eaLnBrk="1" hangingPunct="1">
              <a:spcBef>
                <a:spcPts val="1200"/>
              </a:spcBef>
              <a:defRPr/>
            </a:pPr>
            <a:r>
              <a:rPr lang="en-US" dirty="0" smtClean="0"/>
              <a:t>Describe how directory servers work.</a:t>
            </a:r>
          </a:p>
          <a:p>
            <a:pPr eaLnBrk="1" hangingPunct="1">
              <a:spcBef>
                <a:spcPts val="1200"/>
              </a:spcBef>
              <a:defRPr/>
            </a:pPr>
            <a:r>
              <a:rPr lang="en-US" dirty="0" smtClean="0"/>
              <a:t>Define full identity management.</a:t>
            </a:r>
            <a:endParaRPr lang="en-US" dirty="0"/>
          </a:p>
        </p:txBody>
      </p:sp>
      <p:sp>
        <p:nvSpPr>
          <p:cNvPr id="8" name="Title 7"/>
          <p:cNvSpPr>
            <a:spLocks noGrp="1"/>
          </p:cNvSpPr>
          <p:nvPr>
            <p:ph type="title"/>
          </p:nvPr>
        </p:nvSpPr>
        <p:spPr/>
        <p:txBody>
          <a:bodyPr/>
          <a:lstStyle/>
          <a:p>
            <a:pPr eaLnBrk="1" hangingPunct="1">
              <a:defRPr/>
            </a:pPr>
            <a:r>
              <a:rPr lang="en-US" dirty="0" smtClean="0"/>
              <a:t>Learning Objectives</a:t>
            </a:r>
            <a:endParaRPr lang="en-US" dirty="0"/>
          </a:p>
        </p:txBody>
      </p:sp>
      <p:sp>
        <p:nvSpPr>
          <p:cNvPr id="5" name="Slide Number Placeholder 3"/>
          <p:cNvSpPr>
            <a:spLocks noGrp="1"/>
          </p:cNvSpPr>
          <p:nvPr>
            <p:ph type="sldNum" sz="quarter" idx="11"/>
          </p:nvPr>
        </p:nvSpPr>
        <p:spPr bwMode="auto">
          <a:xfrm>
            <a:off x="0" y="6248400"/>
            <a:ext cx="762000" cy="3651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3794" name="Content Placeholder 1"/>
          <p:cNvSpPr>
            <a:spLocks noGrp="1"/>
          </p:cNvSpPr>
          <p:nvPr>
            <p:ph idx="1"/>
          </p:nvPr>
        </p:nvSpPr>
        <p:spPr>
          <a:xfrm>
            <a:off x="457200" y="1752600"/>
            <a:ext cx="8229600" cy="4254500"/>
          </a:xfrm>
        </p:spPr>
        <p:txBody>
          <a:bodyPr/>
          <a:lstStyle/>
          <a:p>
            <a:pPr eaLnBrk="1"/>
            <a:r>
              <a:rPr lang="en-US" b="1" dirty="0" smtClean="0"/>
              <a:t>9.2 Equipment Security</a:t>
            </a:r>
          </a:p>
          <a:p>
            <a:pPr lvl="1" eaLnBrk="1"/>
            <a:r>
              <a:rPr lang="en-US" dirty="0" smtClean="0"/>
              <a:t>Cabling security (e.g., conduits, underground wiring, etc.)</a:t>
            </a:r>
          </a:p>
          <a:p>
            <a:pPr lvl="1" eaLnBrk="1"/>
            <a:r>
              <a:rPr lang="en-US" dirty="0" smtClean="0"/>
              <a:t>Security during offsite equipment maintenance</a:t>
            </a:r>
          </a:p>
          <a:p>
            <a:pPr lvl="2" eaLnBrk="1"/>
            <a:r>
              <a:rPr lang="en-US" dirty="0" smtClean="0"/>
              <a:t>Permission for taking offsite</a:t>
            </a:r>
          </a:p>
          <a:p>
            <a:pPr lvl="2" eaLnBrk="1"/>
            <a:r>
              <a:rPr lang="en-US" dirty="0" smtClean="0"/>
              <a:t>Removal of sensitive information</a:t>
            </a:r>
          </a:p>
          <a:p>
            <a:pPr eaLnBrk="1" hangingPunct="1"/>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5.2: ISO/IEC 27002:2005 Physical and Environmental Security</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19</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4818" name="Content Placeholder 1"/>
          <p:cNvSpPr>
            <a:spLocks noGrp="1"/>
          </p:cNvSpPr>
          <p:nvPr>
            <p:ph idx="1"/>
          </p:nvPr>
        </p:nvSpPr>
        <p:spPr>
          <a:xfrm>
            <a:off x="457200" y="1676400"/>
            <a:ext cx="8229600" cy="4178300"/>
          </a:xfrm>
        </p:spPr>
        <p:txBody>
          <a:bodyPr/>
          <a:lstStyle/>
          <a:p>
            <a:pPr eaLnBrk="1"/>
            <a:r>
              <a:rPr lang="en-US" b="1" smtClean="0"/>
              <a:t>9.2 Equipment Security</a:t>
            </a:r>
          </a:p>
          <a:p>
            <a:pPr lvl="1" eaLnBrk="1"/>
            <a:r>
              <a:rPr lang="en-US" smtClean="0"/>
              <a:t>Security of equipment off-premises</a:t>
            </a:r>
          </a:p>
          <a:p>
            <a:pPr lvl="2" eaLnBrk="1"/>
            <a:r>
              <a:rPr lang="en-US" smtClean="0"/>
              <a:t>Constant attendance except when locked securely</a:t>
            </a:r>
          </a:p>
          <a:p>
            <a:pPr lvl="2" eaLnBrk="1"/>
            <a:r>
              <a:rPr lang="en-US" smtClean="0"/>
              <a:t>Insurance</a:t>
            </a:r>
          </a:p>
          <a:p>
            <a:pPr lvl="1" eaLnBrk="1"/>
            <a:r>
              <a:rPr lang="en-US" smtClean="0"/>
              <a:t>Secure disposal or reuse of equipment</a:t>
            </a:r>
          </a:p>
          <a:p>
            <a:pPr lvl="2" eaLnBrk="1"/>
            <a:r>
              <a:rPr lang="en-US" smtClean="0"/>
              <a:t>Removal of all sensitive information</a:t>
            </a:r>
          </a:p>
          <a:p>
            <a:pPr lvl="1" eaLnBrk="1"/>
            <a:r>
              <a:rPr lang="en-US" smtClean="0"/>
              <a:t>Rules for the removal of property</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5.2: ISO/IEC 27002:2005 Physical and Environmental Security</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20</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eaLnBrk="1">
              <a:lnSpc>
                <a:spcPct val="90000"/>
              </a:lnSpc>
            </a:pPr>
            <a:r>
              <a:rPr lang="en-US" b="1" dirty="0" smtClean="0"/>
              <a:t>Terrorism</a:t>
            </a:r>
          </a:p>
          <a:p>
            <a:pPr lvl="1" eaLnBrk="1">
              <a:lnSpc>
                <a:spcPct val="90000"/>
              </a:lnSpc>
            </a:pPr>
            <a:r>
              <a:rPr lang="en-US" dirty="0" smtClean="0"/>
              <a:t>Building set back from street</a:t>
            </a:r>
          </a:p>
          <a:p>
            <a:pPr lvl="1" eaLnBrk="1">
              <a:lnSpc>
                <a:spcPct val="90000"/>
              </a:lnSpc>
            </a:pPr>
            <a:r>
              <a:rPr lang="en-US" dirty="0" smtClean="0"/>
              <a:t>Armed guards</a:t>
            </a:r>
          </a:p>
          <a:p>
            <a:pPr lvl="1" eaLnBrk="1">
              <a:lnSpc>
                <a:spcPct val="90000"/>
              </a:lnSpc>
            </a:pPr>
            <a:r>
              <a:rPr lang="en-US" dirty="0" smtClean="0"/>
              <a:t>Bullet-proof glass</a:t>
            </a:r>
          </a:p>
          <a:p>
            <a:pPr eaLnBrk="1">
              <a:lnSpc>
                <a:spcPct val="90000"/>
              </a:lnSpc>
            </a:pPr>
            <a:r>
              <a:rPr lang="en-US" b="1" dirty="0" smtClean="0"/>
              <a:t>Piggybacking</a:t>
            </a:r>
          </a:p>
          <a:p>
            <a:pPr lvl="1" eaLnBrk="1">
              <a:lnSpc>
                <a:spcPct val="90000"/>
              </a:lnSpc>
            </a:pPr>
            <a:r>
              <a:rPr lang="en-US" dirty="0" smtClean="0"/>
              <a:t>Following an authorized user through a door</a:t>
            </a:r>
          </a:p>
          <a:p>
            <a:pPr lvl="1" eaLnBrk="1">
              <a:lnSpc>
                <a:spcPct val="90000"/>
              </a:lnSpc>
            </a:pPr>
            <a:r>
              <a:rPr lang="en-US" dirty="0" smtClean="0"/>
              <a:t>Also called tailgating</a:t>
            </a:r>
          </a:p>
          <a:p>
            <a:pPr lvl="1" eaLnBrk="1">
              <a:lnSpc>
                <a:spcPct val="90000"/>
              </a:lnSpc>
            </a:pPr>
            <a:r>
              <a:rPr lang="en-US" dirty="0" smtClean="0"/>
              <a:t>Psychologically difficult to prevent</a:t>
            </a:r>
          </a:p>
          <a:p>
            <a:pPr lvl="1" eaLnBrk="1">
              <a:lnSpc>
                <a:spcPct val="90000"/>
              </a:lnSpc>
            </a:pPr>
            <a:r>
              <a:rPr lang="en-US" dirty="0"/>
              <a:t>P</a:t>
            </a:r>
            <a:r>
              <a:rPr lang="en-US" dirty="0" smtClean="0"/>
              <a:t>iggybacking is worth the effort to prevent</a:t>
            </a:r>
          </a:p>
          <a:p>
            <a:pPr eaLnBrk="1" hangingPunct="1">
              <a:lnSpc>
                <a:spcPct val="90000"/>
              </a:lnSpc>
              <a:buFont typeface="Wingdings 3" pitchFamily="18" charset="2"/>
              <a:buNone/>
            </a:pPr>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5.2: Other Physical Security Issues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21</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6866" name="Content Placeholder 1"/>
          <p:cNvSpPr>
            <a:spLocks noGrp="1"/>
          </p:cNvSpPr>
          <p:nvPr>
            <p:ph idx="1"/>
          </p:nvPr>
        </p:nvSpPr>
        <p:spPr/>
        <p:txBody>
          <a:bodyPr/>
          <a:lstStyle/>
          <a:p>
            <a:pPr eaLnBrk="1"/>
            <a:r>
              <a:rPr lang="en-US" b="1" smtClean="0"/>
              <a:t>Monitoring Equipment</a:t>
            </a:r>
          </a:p>
          <a:p>
            <a:pPr lvl="1" eaLnBrk="1"/>
            <a:r>
              <a:rPr lang="en-US" smtClean="0"/>
              <a:t>CCTV</a:t>
            </a:r>
          </a:p>
          <a:p>
            <a:pPr lvl="1" eaLnBrk="1"/>
            <a:r>
              <a:rPr lang="en-US" smtClean="0"/>
              <a:t>Tapes wear out</a:t>
            </a:r>
          </a:p>
          <a:p>
            <a:pPr lvl="1" eaLnBrk="1"/>
            <a:r>
              <a:rPr lang="en-US" smtClean="0"/>
              <a:t>High-resolution cameras are expensive and consume a great deal of disk space</a:t>
            </a:r>
          </a:p>
          <a:p>
            <a:pPr lvl="1" eaLnBrk="1"/>
            <a:r>
              <a:rPr lang="en-US" smtClean="0"/>
              <a:t>Low-resolution cameras may be insufficient for recognition needs</a:t>
            </a:r>
          </a:p>
          <a:p>
            <a:pPr lvl="1" eaLnBrk="1"/>
            <a:r>
              <a:rPr lang="en-US" smtClean="0"/>
              <a:t>To reduce storage, use motion sensing</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5.2: Other Physical Security Issues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22</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7890" name="Content Placeholder 1"/>
          <p:cNvSpPr>
            <a:spLocks noGrp="1"/>
          </p:cNvSpPr>
          <p:nvPr>
            <p:ph idx="1"/>
          </p:nvPr>
        </p:nvSpPr>
        <p:spPr/>
        <p:txBody>
          <a:bodyPr/>
          <a:lstStyle/>
          <a:p>
            <a:pPr eaLnBrk="1"/>
            <a:r>
              <a:rPr lang="en-US" b="1" dirty="0" smtClean="0"/>
              <a:t>Dumpster</a:t>
            </a:r>
            <a:r>
              <a:rPr lang="en-US" b="1" baseline="30000" dirty="0" smtClean="0"/>
              <a:t>[TM]</a:t>
            </a:r>
            <a:r>
              <a:rPr lang="en-US" b="1" dirty="0" smtClean="0"/>
              <a:t> Diving</a:t>
            </a:r>
          </a:p>
          <a:p>
            <a:pPr lvl="1" eaLnBrk="1"/>
            <a:r>
              <a:rPr lang="en-US" dirty="0" smtClean="0"/>
              <a:t>Protect building trash bins that may contain sensitive information</a:t>
            </a:r>
          </a:p>
          <a:p>
            <a:pPr lvl="1" eaLnBrk="1"/>
            <a:r>
              <a:rPr lang="en-US" dirty="0" smtClean="0"/>
              <a:t>Maintain trash inside the corporate premises and monitor until removed</a:t>
            </a:r>
          </a:p>
          <a:p>
            <a:pPr eaLnBrk="1"/>
            <a:r>
              <a:rPr lang="en-US" b="1" dirty="0" smtClean="0"/>
              <a:t>Desktop PC Security</a:t>
            </a:r>
          </a:p>
          <a:p>
            <a:pPr lvl="1" eaLnBrk="1"/>
            <a:r>
              <a:rPr lang="en-US" dirty="0" smtClean="0"/>
              <a:t>Locks that connect the computer to an immovable object</a:t>
            </a:r>
          </a:p>
          <a:p>
            <a:pPr lvl="1" eaLnBrk="1"/>
            <a:r>
              <a:rPr lang="en-US" dirty="0" smtClean="0"/>
              <a:t>Login screens with strong passwords</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5.2: Other Physical Security Issues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23</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Physical Access and Security</a:t>
            </a:r>
          </a:p>
        </p:txBody>
      </p:sp>
      <p:sp>
        <p:nvSpPr>
          <p:cNvPr id="7" name="Subtitle 2"/>
          <p:cNvSpPr txBox="1">
            <a:spLocks/>
          </p:cNvSpPr>
          <p:nvPr/>
        </p:nvSpPr>
        <p:spPr>
          <a:xfrm>
            <a:off x="539750" y="21336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5.3  Passwords</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Access Cards and Tokens</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Biometric Authentication</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Cryptographic Authentication</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Authorization</a:t>
            </a:r>
          </a:p>
        </p:txBody>
      </p:sp>
      <p:sp>
        <p:nvSpPr>
          <p:cNvPr id="15" name="Slide Number Placeholder 3"/>
          <p:cNvSpPr>
            <a:spLocks noGrp="1"/>
          </p:cNvSpPr>
          <p:nvPr>
            <p:ph type="sldNum" sz="quarter" idx="11"/>
          </p:nvPr>
        </p:nvSpPr>
        <p:spPr bwMode="auto">
          <a:xfrm>
            <a:off x="0" y="6416675"/>
            <a:ext cx="914400" cy="4413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ACB3F64B-7558-477D-9A1D-8DB7840D0E6D}" type="slidenum">
              <a:rPr lang="en-US" smtClean="0">
                <a:solidFill>
                  <a:schemeClr val="bg1"/>
                </a:solidFill>
                <a:latin typeface="Lucida Sans Unicode" pitchFamily="34" charset="0"/>
              </a:rPr>
              <a:pPr eaLnBrk="1" hangingPunct="1"/>
              <a:t>24</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Auditing</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938" name="Content Placeholder 1"/>
          <p:cNvSpPr>
            <a:spLocks noGrp="1"/>
          </p:cNvSpPr>
          <p:nvPr>
            <p:ph idx="1"/>
          </p:nvPr>
        </p:nvSpPr>
        <p:spPr/>
        <p:txBody>
          <a:bodyPr/>
          <a:lstStyle/>
          <a:p>
            <a:pPr eaLnBrk="1"/>
            <a:r>
              <a:rPr lang="en-US" b="1" smtClean="0"/>
              <a:t>Reusable Passwords</a:t>
            </a:r>
          </a:p>
          <a:p>
            <a:pPr lvl="1" eaLnBrk="1"/>
            <a:r>
              <a:rPr lang="en-US" smtClean="0"/>
              <a:t>A password that is used multiple times</a:t>
            </a:r>
          </a:p>
          <a:p>
            <a:pPr lvl="1" eaLnBrk="1"/>
            <a:r>
              <a:rPr lang="en-US" smtClean="0"/>
              <a:t>Almost all passwords are reusable passwords</a:t>
            </a:r>
          </a:p>
          <a:p>
            <a:pPr lvl="1" eaLnBrk="1"/>
            <a:r>
              <a:rPr lang="en-US" smtClean="0"/>
              <a:t>A one-time password is used only once</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5.3: Server Password Cracking</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25</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62" name="Content Placeholder 1"/>
          <p:cNvSpPr>
            <a:spLocks noGrp="1"/>
          </p:cNvSpPr>
          <p:nvPr>
            <p:ph idx="1"/>
          </p:nvPr>
        </p:nvSpPr>
        <p:spPr/>
        <p:txBody>
          <a:bodyPr/>
          <a:lstStyle/>
          <a:p>
            <a:pPr eaLnBrk="1"/>
            <a:r>
              <a:rPr lang="en-US" b="1" smtClean="0"/>
              <a:t>Difficulty of Cracking Passwords by Guessing Remotely</a:t>
            </a:r>
          </a:p>
          <a:p>
            <a:pPr lvl="1" eaLnBrk="1"/>
            <a:r>
              <a:rPr lang="en-US" smtClean="0"/>
              <a:t>Account is usually locked after a few login failures</a:t>
            </a:r>
          </a:p>
          <a:p>
            <a:pPr eaLnBrk="1"/>
            <a:r>
              <a:rPr lang="en-US" b="1" smtClean="0"/>
              <a:t>Password-Cracking Programs</a:t>
            </a:r>
          </a:p>
          <a:p>
            <a:pPr lvl="1" eaLnBrk="1"/>
            <a:r>
              <a:rPr lang="en-US" smtClean="0"/>
              <a:t>Password-cracking programs exist</a:t>
            </a:r>
          </a:p>
          <a:p>
            <a:pPr lvl="2" eaLnBrk="1"/>
            <a:r>
              <a:rPr lang="en-US" smtClean="0"/>
              <a:t>Run on a computer to crack its passwords or</a:t>
            </a:r>
          </a:p>
          <a:p>
            <a:pPr lvl="2" eaLnBrk="1"/>
            <a:r>
              <a:rPr lang="en-US" smtClean="0"/>
              <a:t>Run on a downloaded password file</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5.3: Server Password Cracking</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26</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986" name="Content Placeholder 1"/>
          <p:cNvSpPr>
            <a:spLocks noGrp="1"/>
          </p:cNvSpPr>
          <p:nvPr>
            <p:ph idx="1"/>
          </p:nvPr>
        </p:nvSpPr>
        <p:spPr>
          <a:xfrm>
            <a:off x="457200" y="1481138"/>
            <a:ext cx="8229600" cy="4767262"/>
          </a:xfrm>
        </p:spPr>
        <p:txBody>
          <a:bodyPr/>
          <a:lstStyle/>
          <a:p>
            <a:pPr eaLnBrk="1"/>
            <a:r>
              <a:rPr lang="en-US" b="1" smtClean="0"/>
              <a:t>Password Policies</a:t>
            </a:r>
          </a:p>
          <a:p>
            <a:pPr lvl="1" eaLnBrk="1"/>
            <a:r>
              <a:rPr lang="en-US" smtClean="0"/>
              <a:t>Regularly test the strength of internal passwords</a:t>
            </a:r>
          </a:p>
          <a:p>
            <a:pPr lvl="1" eaLnBrk="1"/>
            <a:r>
              <a:rPr lang="en-US" smtClean="0"/>
              <a:t>Not using the same password at multiple sites</a:t>
            </a:r>
          </a:p>
          <a:p>
            <a:pPr lvl="1" eaLnBrk="1"/>
            <a:r>
              <a:rPr lang="en-US" smtClean="0"/>
              <a:t>Use password management programs</a:t>
            </a:r>
          </a:p>
          <a:p>
            <a:pPr lvl="1" eaLnBrk="1"/>
            <a:r>
              <a:rPr lang="en-US" smtClean="0"/>
              <a:t>Password duration policies</a:t>
            </a:r>
          </a:p>
          <a:p>
            <a:pPr lvl="1" eaLnBrk="1"/>
            <a:r>
              <a:rPr lang="en-US" smtClean="0"/>
              <a:t>Shared password policies (makes auditing impossible)</a:t>
            </a:r>
          </a:p>
          <a:p>
            <a:pPr lvl="1" eaLnBrk="1"/>
            <a:r>
              <a:rPr lang="en-US" smtClean="0"/>
              <a:t>Disabling passwords that are no longer valid</a:t>
            </a:r>
          </a:p>
        </p:txBody>
      </p:sp>
      <p:sp>
        <p:nvSpPr>
          <p:cNvPr id="5" name="Title 4"/>
          <p:cNvSpPr>
            <a:spLocks noGrp="1"/>
          </p:cNvSpPr>
          <p:nvPr>
            <p:ph type="title"/>
          </p:nvPr>
        </p:nvSpPr>
        <p:spPr/>
        <p:txBody>
          <a:bodyPr/>
          <a:lstStyle/>
          <a:p>
            <a:pPr eaLnBrk="1" fontAlgn="auto" hangingPunct="1">
              <a:spcAft>
                <a:spcPts val="0"/>
              </a:spcAft>
              <a:defRPr/>
            </a:pPr>
            <a:r>
              <a:rPr lang="en-US" dirty="0" smtClean="0"/>
              <a:t>5.3: Password Policies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27</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010" name="Content Placeholder 1"/>
          <p:cNvSpPr>
            <a:spLocks noGrp="1"/>
          </p:cNvSpPr>
          <p:nvPr>
            <p:ph idx="1"/>
          </p:nvPr>
        </p:nvSpPr>
        <p:spPr>
          <a:xfrm>
            <a:off x="457200" y="1481138"/>
            <a:ext cx="8229600" cy="4767262"/>
          </a:xfrm>
        </p:spPr>
        <p:txBody>
          <a:bodyPr/>
          <a:lstStyle/>
          <a:p>
            <a:pPr eaLnBrk="1"/>
            <a:r>
              <a:rPr lang="en-US" b="1" dirty="0" smtClean="0"/>
              <a:t>Other Password Policies</a:t>
            </a:r>
          </a:p>
          <a:p>
            <a:pPr lvl="1" eaLnBrk="1"/>
            <a:r>
              <a:rPr lang="en-US" dirty="0" smtClean="0"/>
              <a:t>Lost passwords (password resets)</a:t>
            </a:r>
          </a:p>
          <a:p>
            <a:pPr lvl="2" eaLnBrk="1">
              <a:spcBef>
                <a:spcPts val="1800"/>
              </a:spcBef>
            </a:pPr>
            <a:r>
              <a:rPr lang="en-US" dirty="0" smtClean="0"/>
              <a:t>Opportunities for social engineering attacks</a:t>
            </a:r>
          </a:p>
          <a:p>
            <a:pPr lvl="2" eaLnBrk="1">
              <a:spcBef>
                <a:spcPts val="1800"/>
              </a:spcBef>
            </a:pPr>
            <a:r>
              <a:rPr lang="en-US" dirty="0" smtClean="0"/>
              <a:t>Automated password resets use secret questions (i.e., Where were you born?)</a:t>
            </a:r>
          </a:p>
          <a:p>
            <a:pPr lvl="3" eaLnBrk="1"/>
            <a:r>
              <a:rPr lang="en-US" sz="2000" dirty="0" smtClean="0"/>
              <a:t>Many can be guessed with a little research, rendering passwords useless</a:t>
            </a:r>
          </a:p>
          <a:p>
            <a:pPr lvl="3" eaLnBrk="1"/>
            <a:r>
              <a:rPr lang="en-US" sz="2000" dirty="0" smtClean="0"/>
              <a:t>Some questions may violate security policies</a:t>
            </a:r>
          </a:p>
        </p:txBody>
      </p:sp>
      <p:sp>
        <p:nvSpPr>
          <p:cNvPr id="5" name="Title 4"/>
          <p:cNvSpPr>
            <a:spLocks noGrp="1"/>
          </p:cNvSpPr>
          <p:nvPr>
            <p:ph type="title"/>
          </p:nvPr>
        </p:nvSpPr>
        <p:spPr/>
        <p:txBody>
          <a:bodyPr/>
          <a:lstStyle/>
          <a:p>
            <a:pPr eaLnBrk="1" fontAlgn="auto" hangingPunct="1">
              <a:spcAft>
                <a:spcPts val="0"/>
              </a:spcAft>
              <a:defRPr/>
            </a:pPr>
            <a:r>
              <a:rPr lang="en-US" dirty="0" smtClean="0"/>
              <a:t>5.3: Password Policies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28</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388" name="Picture 2"/>
          <p:cNvPicPr>
            <a:picLocks noChangeAspect="1" noChangeArrowheads="1"/>
          </p:cNvPicPr>
          <p:nvPr/>
        </p:nvPicPr>
        <p:blipFill>
          <a:blip r:embed="rId2">
            <a:extLst>
              <a:ext uri="{28A0092B-C50C-407E-A947-70E740481C1C}">
                <a14:useLocalDpi xmlns:a14="http://schemas.microsoft.com/office/drawing/2010/main" val="0"/>
              </a:ext>
            </a:extLst>
          </a:blip>
          <a:srcRect l="3333" t="10001" r="13333" b="3078"/>
          <a:stretch>
            <a:fillRect/>
          </a:stretch>
        </p:blipFill>
        <p:spPr bwMode="auto">
          <a:xfrm>
            <a:off x="304800" y="914400"/>
            <a:ext cx="8534400" cy="48212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Rounded Rectangle 6"/>
          <p:cNvSpPr/>
          <p:nvPr/>
        </p:nvSpPr>
        <p:spPr>
          <a:xfrm>
            <a:off x="3676650" y="4191000"/>
            <a:ext cx="1006475" cy="1341438"/>
          </a:xfrm>
          <a:prstGeom prst="round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
        <p:nvSpPr>
          <p:cNvPr id="8" name="Slide Number Placeholder 3"/>
          <p:cNvSpPr>
            <a:spLocks noGrp="1"/>
          </p:cNvSpPr>
          <p:nvPr>
            <p:ph type="sldNum" sz="quarter" idx="11"/>
          </p:nvPr>
        </p:nvSpPr>
        <p:spPr bwMode="auto">
          <a:xfrm>
            <a:off x="0" y="6248400"/>
            <a:ext cx="762000" cy="3651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4034" name="Content Placeholder 1"/>
          <p:cNvSpPr>
            <a:spLocks noGrp="1"/>
          </p:cNvSpPr>
          <p:nvPr>
            <p:ph idx="1"/>
          </p:nvPr>
        </p:nvSpPr>
        <p:spPr/>
        <p:txBody>
          <a:bodyPr/>
          <a:lstStyle/>
          <a:p>
            <a:pPr eaLnBrk="1"/>
            <a:r>
              <a:rPr lang="en-US" b="1" smtClean="0"/>
              <a:t>Password Strength Policies</a:t>
            </a:r>
          </a:p>
          <a:p>
            <a:pPr lvl="1" eaLnBrk="1"/>
            <a:r>
              <a:rPr lang="en-US" smtClean="0"/>
              <a:t>Password policies must be long and complex</a:t>
            </a:r>
          </a:p>
          <a:p>
            <a:pPr lvl="2" eaLnBrk="1"/>
            <a:r>
              <a:rPr lang="en-US" smtClean="0"/>
              <a:t>At least 8 characters long</a:t>
            </a:r>
          </a:p>
          <a:p>
            <a:pPr lvl="2" eaLnBrk="1"/>
            <a:r>
              <a:rPr lang="en-US" smtClean="0"/>
              <a:t>Change of case, not at beginning</a:t>
            </a:r>
          </a:p>
          <a:p>
            <a:pPr lvl="2" eaLnBrk="1"/>
            <a:r>
              <a:rPr lang="en-US" smtClean="0"/>
              <a:t>Digit (0 through 9), not at end</a:t>
            </a:r>
          </a:p>
          <a:p>
            <a:pPr lvl="2" eaLnBrk="1"/>
            <a:r>
              <a:rPr lang="en-US" smtClean="0"/>
              <a:t>Other keyboard character, not at end</a:t>
            </a:r>
          </a:p>
          <a:p>
            <a:pPr lvl="2" eaLnBrk="1"/>
            <a:r>
              <a:rPr lang="en-US" smtClean="0"/>
              <a:t>Example: tri6#Vial</a:t>
            </a:r>
          </a:p>
          <a:p>
            <a:pPr lvl="1" eaLnBrk="1"/>
            <a:r>
              <a:rPr lang="en-US" smtClean="0"/>
              <a:t>Completely random passwords are best but usually are written down</a:t>
            </a:r>
          </a:p>
        </p:txBody>
      </p:sp>
      <p:sp>
        <p:nvSpPr>
          <p:cNvPr id="5" name="Title 4"/>
          <p:cNvSpPr>
            <a:spLocks noGrp="1"/>
          </p:cNvSpPr>
          <p:nvPr>
            <p:ph type="title"/>
          </p:nvPr>
        </p:nvSpPr>
        <p:spPr/>
        <p:txBody>
          <a:bodyPr/>
          <a:lstStyle/>
          <a:p>
            <a:pPr eaLnBrk="1" fontAlgn="auto" hangingPunct="1">
              <a:spcAft>
                <a:spcPts val="0"/>
              </a:spcAft>
              <a:defRPr/>
            </a:pPr>
            <a:r>
              <a:rPr lang="en-US" dirty="0" smtClean="0"/>
              <a:t>5.3: Password Policies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29</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5059" name="Picture 2"/>
          <p:cNvPicPr>
            <a:picLocks noChangeAspect="1" noChangeArrowheads="1"/>
          </p:cNvPicPr>
          <p:nvPr/>
        </p:nvPicPr>
        <p:blipFill>
          <a:blip r:embed="rId2">
            <a:extLst>
              <a:ext uri="{28A0092B-C50C-407E-A947-70E740481C1C}">
                <a14:useLocalDpi xmlns:a14="http://schemas.microsoft.com/office/drawing/2010/main" val="0"/>
              </a:ext>
            </a:extLst>
          </a:blip>
          <a:srcRect l="15257" t="9332" r="16084" b="3999"/>
          <a:stretch>
            <a:fillRect/>
          </a:stretch>
        </p:blipFill>
        <p:spPr bwMode="auto">
          <a:xfrm>
            <a:off x="1371600" y="152400"/>
            <a:ext cx="6615112" cy="637063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30</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6082" name="Content Placeholder 1"/>
          <p:cNvSpPr>
            <a:spLocks noGrp="1"/>
          </p:cNvSpPr>
          <p:nvPr>
            <p:ph idx="1"/>
          </p:nvPr>
        </p:nvSpPr>
        <p:spPr/>
        <p:txBody>
          <a:bodyPr/>
          <a:lstStyle/>
          <a:p>
            <a:pPr eaLnBrk="1"/>
            <a:r>
              <a:rPr lang="en-US" b="1" smtClean="0"/>
              <a:t>The End of Passwords?</a:t>
            </a:r>
          </a:p>
          <a:p>
            <a:pPr lvl="1" eaLnBrk="1"/>
            <a:r>
              <a:rPr lang="en-US" smtClean="0"/>
              <a:t>Many firms want to eliminate passwords because of their weaknesses</a:t>
            </a:r>
          </a:p>
          <a:p>
            <a:pPr lvl="1" eaLnBrk="1"/>
            <a:r>
              <a:rPr lang="en-US" smtClean="0"/>
              <a:t>Quite a few firms have already largely phased them out </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5.3: Password Policies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31</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Physical Access and Security</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Passwords</a:t>
            </a:r>
          </a:p>
        </p:txBody>
      </p:sp>
      <p:sp>
        <p:nvSpPr>
          <p:cNvPr id="8" name="Subtitle 2"/>
          <p:cNvSpPr txBox="1">
            <a:spLocks/>
          </p:cNvSpPr>
          <p:nvPr/>
        </p:nvSpPr>
        <p:spPr>
          <a:xfrm>
            <a:off x="539750" y="26670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5.4  Access Cards and Tokens</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Biometric Authentication</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Cryptographic Authentication</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Authorization</a:t>
            </a:r>
          </a:p>
        </p:txBody>
      </p:sp>
      <p:sp>
        <p:nvSpPr>
          <p:cNvPr id="15" name="Slide Number Placeholder 3"/>
          <p:cNvSpPr>
            <a:spLocks noGrp="1"/>
          </p:cNvSpPr>
          <p:nvPr>
            <p:ph type="sldNum" sz="quarter" idx="11"/>
          </p:nvPr>
        </p:nvSpPr>
        <p:spPr bwMode="auto">
          <a:xfrm>
            <a:off x="0" y="6416675"/>
            <a:ext cx="914400" cy="4413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93227BB6-2A98-4AD6-B5E0-6B7D6F3401F1}" type="slidenum">
              <a:rPr lang="en-US" smtClean="0">
                <a:solidFill>
                  <a:schemeClr val="bg1"/>
                </a:solidFill>
                <a:latin typeface="Lucida Sans Unicode" pitchFamily="34" charset="0"/>
              </a:rPr>
              <a:pPr eaLnBrk="1" hangingPunct="1"/>
              <a:t>32</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Auditing</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8130" name="Content Placeholder 1"/>
          <p:cNvSpPr>
            <a:spLocks noGrp="1"/>
          </p:cNvSpPr>
          <p:nvPr>
            <p:ph idx="1"/>
          </p:nvPr>
        </p:nvSpPr>
        <p:spPr/>
        <p:txBody>
          <a:bodyPr/>
          <a:lstStyle/>
          <a:p>
            <a:pPr eaLnBrk="1"/>
            <a:r>
              <a:rPr lang="en-US" b="1" smtClean="0"/>
              <a:t>Access Cards</a:t>
            </a:r>
          </a:p>
          <a:p>
            <a:pPr lvl="1" eaLnBrk="1"/>
            <a:r>
              <a:rPr lang="en-US" smtClean="0"/>
              <a:t>Magnetic stripe cards</a:t>
            </a:r>
          </a:p>
          <a:p>
            <a:pPr lvl="1" eaLnBrk="1"/>
            <a:r>
              <a:rPr lang="en-US" smtClean="0"/>
              <a:t>Smart cards</a:t>
            </a:r>
          </a:p>
          <a:p>
            <a:pPr lvl="2" eaLnBrk="1"/>
            <a:r>
              <a:rPr lang="en-US" smtClean="0"/>
              <a:t>Have a microprocessor and RAM</a:t>
            </a:r>
          </a:p>
          <a:p>
            <a:pPr lvl="2" eaLnBrk="1"/>
            <a:r>
              <a:rPr lang="en-US" smtClean="0"/>
              <a:t>Can implement public key encryption for challenge/response authentication</a:t>
            </a:r>
          </a:p>
          <a:p>
            <a:pPr lvl="1" eaLnBrk="1"/>
            <a:r>
              <a:rPr lang="en-US" smtClean="0"/>
              <a:t>In selection decision, must consider cost and availability of card readers</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5.4: Access Cards and Tokens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33</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pPr eaLnBrk="1" fontAlgn="auto" hangingPunct="1">
              <a:spcAft>
                <a:spcPts val="0"/>
              </a:spcAft>
              <a:defRPr/>
            </a:pPr>
            <a:r>
              <a:rPr lang="en-US" dirty="0" smtClean="0"/>
              <a:t>5.4: Access Cards and Tokens</a:t>
            </a:r>
            <a:endParaRPr lang="en-US" dirty="0"/>
          </a:p>
        </p:txBody>
      </p:sp>
      <p:pic>
        <p:nvPicPr>
          <p:cNvPr id="49157" name="Picture 6"/>
          <p:cNvPicPr>
            <a:picLocks noChangeAspect="1" noChangeArrowheads="1"/>
          </p:cNvPicPr>
          <p:nvPr/>
        </p:nvPicPr>
        <p:blipFill>
          <a:blip r:embed="rId2">
            <a:extLst>
              <a:ext uri="{28A0092B-C50C-407E-A947-70E740481C1C}">
                <a14:useLocalDpi xmlns:a14="http://schemas.microsoft.com/office/drawing/2010/main" val="0"/>
              </a:ext>
            </a:extLst>
          </a:blip>
          <a:srcRect l="9167" t="11253" r="4463" b="8089"/>
          <a:stretch>
            <a:fillRect/>
          </a:stretch>
        </p:blipFill>
        <p:spPr bwMode="auto">
          <a:xfrm>
            <a:off x="404513" y="1428750"/>
            <a:ext cx="8447151" cy="405765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34</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0178" name="Content Placeholder 1"/>
          <p:cNvSpPr>
            <a:spLocks noGrp="1"/>
          </p:cNvSpPr>
          <p:nvPr>
            <p:ph idx="1"/>
          </p:nvPr>
        </p:nvSpPr>
        <p:spPr/>
        <p:txBody>
          <a:bodyPr/>
          <a:lstStyle/>
          <a:p>
            <a:pPr eaLnBrk="1"/>
            <a:r>
              <a:rPr lang="en-US" b="1" smtClean="0"/>
              <a:t>Tokens</a:t>
            </a:r>
          </a:p>
          <a:p>
            <a:pPr lvl="1" eaLnBrk="1"/>
            <a:r>
              <a:rPr lang="en-US" smtClean="0"/>
              <a:t>Constantly changing password devices for one-time passwords</a:t>
            </a:r>
          </a:p>
          <a:p>
            <a:pPr lvl="1" eaLnBrk="1"/>
            <a:r>
              <a:rPr lang="en-US" smtClean="0"/>
              <a:t>USB plug-in tokens</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5.4: Access Cards and Tokens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35</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1202" name="Content Placeholder 1"/>
          <p:cNvSpPr>
            <a:spLocks noGrp="1"/>
          </p:cNvSpPr>
          <p:nvPr>
            <p:ph idx="1"/>
          </p:nvPr>
        </p:nvSpPr>
        <p:spPr/>
        <p:txBody>
          <a:bodyPr/>
          <a:lstStyle/>
          <a:p>
            <a:pPr eaLnBrk="1"/>
            <a:r>
              <a:rPr lang="en-US" b="1" dirty="0" smtClean="0"/>
              <a:t>Proximity Access Tokens</a:t>
            </a:r>
          </a:p>
          <a:p>
            <a:pPr lvl="1" eaLnBrk="1"/>
            <a:r>
              <a:rPr lang="en-US" dirty="0" smtClean="0"/>
              <a:t>Use Radio Frequency ID (RFID) technology</a:t>
            </a:r>
          </a:p>
          <a:p>
            <a:pPr lvl="1" eaLnBrk="1"/>
            <a:r>
              <a:rPr lang="en-US" dirty="0" smtClean="0"/>
              <a:t>Supplicant only has to be near a door or computer to be recognized</a:t>
            </a:r>
          </a:p>
          <a:p>
            <a:pPr eaLnBrk="1"/>
            <a:r>
              <a:rPr lang="en-US" b="1" dirty="0" smtClean="0"/>
              <a:t>Addressing Loss and Theft</a:t>
            </a:r>
          </a:p>
          <a:p>
            <a:pPr lvl="1" eaLnBrk="1"/>
            <a:r>
              <a:rPr lang="en-US" dirty="0" smtClean="0"/>
              <a:t>Both are frequent</a:t>
            </a:r>
          </a:p>
          <a:p>
            <a:pPr lvl="1" eaLnBrk="1"/>
            <a:r>
              <a:rPr lang="en-US" dirty="0" smtClean="0"/>
              <a:t>Card cancellation</a:t>
            </a:r>
          </a:p>
          <a:p>
            <a:pPr lvl="2" eaLnBrk="1"/>
            <a:r>
              <a:rPr lang="en-US" sz="2300" dirty="0" smtClean="0"/>
              <a:t>Requires a wired network for cancellation speed</a:t>
            </a:r>
          </a:p>
          <a:p>
            <a:pPr lvl="2" eaLnBrk="1"/>
            <a:r>
              <a:rPr lang="en-US" sz="2300" dirty="0" smtClean="0"/>
              <a:t>Must cancel quickly if risks are considerable</a:t>
            </a:r>
          </a:p>
          <a:p>
            <a:pPr eaLnBrk="1" hangingPunct="1">
              <a:buFont typeface="Wingdings 3" pitchFamily="18" charset="2"/>
              <a:buNone/>
            </a:pPr>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5.4: Access Cards and Tokens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36</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eaLnBrk="1">
              <a:lnSpc>
                <a:spcPct val="90000"/>
              </a:lnSpc>
            </a:pPr>
            <a:r>
              <a:rPr lang="en-US" b="1" dirty="0" smtClean="0"/>
              <a:t>Two-Factor Authentication Needed because of Ease of Loss and Theft</a:t>
            </a:r>
          </a:p>
          <a:p>
            <a:pPr lvl="1" eaLnBrk="1">
              <a:lnSpc>
                <a:spcPct val="90000"/>
              </a:lnSpc>
            </a:pPr>
            <a:r>
              <a:rPr lang="en-US" dirty="0" smtClean="0"/>
              <a:t>PINs (Personal Identification Numbers) for the second factor</a:t>
            </a:r>
          </a:p>
          <a:p>
            <a:pPr lvl="2" eaLnBrk="1">
              <a:lnSpc>
                <a:spcPct val="90000"/>
              </a:lnSpc>
            </a:pPr>
            <a:r>
              <a:rPr lang="en-US" dirty="0" smtClean="0"/>
              <a:t>Short: 4 to 6 digits</a:t>
            </a:r>
          </a:p>
          <a:p>
            <a:pPr lvl="2" eaLnBrk="1">
              <a:lnSpc>
                <a:spcPct val="90000"/>
              </a:lnSpc>
            </a:pPr>
            <a:r>
              <a:rPr lang="en-US" dirty="0" smtClean="0"/>
              <a:t>Can be short because attempts are manual</a:t>
            </a:r>
          </a:p>
          <a:p>
            <a:pPr lvl="2" eaLnBrk="1">
              <a:lnSpc>
                <a:spcPct val="90000"/>
              </a:lnSpc>
            </a:pPr>
            <a:r>
              <a:rPr lang="en-US" dirty="0" smtClean="0"/>
              <a:t>Should not choose obvious combinations (e.g., 1111, 1234) or important dates</a:t>
            </a:r>
          </a:p>
          <a:p>
            <a:pPr lvl="1" eaLnBrk="1">
              <a:lnSpc>
                <a:spcPct val="90000"/>
              </a:lnSpc>
            </a:pPr>
            <a:r>
              <a:rPr lang="en-US" dirty="0" smtClean="0"/>
              <a:t>Other forms of two-factor authentication</a:t>
            </a:r>
          </a:p>
          <a:p>
            <a:pPr lvl="2" eaLnBrk="1">
              <a:lnSpc>
                <a:spcPct val="90000"/>
              </a:lnSpc>
            </a:pPr>
            <a:r>
              <a:rPr lang="en-US" dirty="0" smtClean="0"/>
              <a:t>Store fingerprint template on device; check supplicant with a fingerprint reader</a:t>
            </a:r>
          </a:p>
          <a:p>
            <a:pPr eaLnBrk="1" hangingPunct="1">
              <a:lnSpc>
                <a:spcPct val="90000"/>
              </a:lnSpc>
            </a:pPr>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5.4: Access Cards and Tokens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37</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Physical Access and Security</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Passwords</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Access Cards and Tokens</a:t>
            </a:r>
          </a:p>
        </p:txBody>
      </p:sp>
      <p:sp>
        <p:nvSpPr>
          <p:cNvPr id="9" name="Subtitle 2"/>
          <p:cNvSpPr txBox="1">
            <a:spLocks/>
          </p:cNvSpPr>
          <p:nvPr/>
        </p:nvSpPr>
        <p:spPr>
          <a:xfrm>
            <a:off x="539750" y="32004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5.5  Biometric Authentication</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Cryptographic Authentication</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Authorization</a:t>
            </a:r>
          </a:p>
        </p:txBody>
      </p:sp>
      <p:sp>
        <p:nvSpPr>
          <p:cNvPr id="15" name="Slide Number Placeholder 3"/>
          <p:cNvSpPr>
            <a:spLocks noGrp="1"/>
          </p:cNvSpPr>
          <p:nvPr>
            <p:ph type="sldNum" sz="quarter" idx="11"/>
          </p:nvPr>
        </p:nvSpPr>
        <p:spPr bwMode="auto">
          <a:xfrm>
            <a:off x="0" y="6416675"/>
            <a:ext cx="1143000" cy="4413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DA10D123-E538-446D-85D3-1065E254B646}" type="slidenum">
              <a:rPr lang="en-US" smtClean="0">
                <a:solidFill>
                  <a:schemeClr val="bg1"/>
                </a:solidFill>
                <a:latin typeface="Lucida Sans Unicode" pitchFamily="34" charset="0"/>
              </a:rPr>
              <a:pPr eaLnBrk="1" hangingPunct="1"/>
              <a:t>38</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Auditing</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219200"/>
            <a:ext cx="8229600" cy="5029200"/>
          </a:xfrm>
        </p:spPr>
        <p:txBody>
          <a:bodyPr>
            <a:normAutofit lnSpcReduction="10000"/>
          </a:bodyPr>
          <a:lstStyle/>
          <a:p>
            <a:pPr marL="365760" indent="-256032" eaLnBrk="1" fontAlgn="auto" hangingPunct="1">
              <a:spcAft>
                <a:spcPts val="0"/>
              </a:spcAft>
              <a:buFont typeface="Wingdings 3"/>
              <a:buChar char=""/>
              <a:defRPr/>
            </a:pPr>
            <a:r>
              <a:rPr lang="en-US" dirty="0" smtClean="0"/>
              <a:t>If attackers cannot get access to your resources, they cannot attack them</a:t>
            </a:r>
          </a:p>
          <a:p>
            <a:pPr marL="365760" indent="-256032" eaLnBrk="1" fontAlgn="auto" hangingPunct="1">
              <a:spcAft>
                <a:spcPts val="0"/>
              </a:spcAft>
              <a:buFont typeface="Wingdings 3"/>
              <a:buChar char=""/>
              <a:defRPr/>
            </a:pPr>
            <a:r>
              <a:rPr lang="en-US" dirty="0" smtClean="0"/>
              <a:t>This chapter presents a number of important access control tools, such as reusable passwords and biometrics</a:t>
            </a:r>
          </a:p>
          <a:p>
            <a:pPr marL="365760" indent="-256032" eaLnBrk="1" fontAlgn="auto" hangingPunct="1">
              <a:spcAft>
                <a:spcPts val="0"/>
              </a:spcAft>
              <a:buFont typeface="Wingdings 3"/>
              <a:buChar char=""/>
              <a:defRPr/>
            </a:pPr>
            <a:r>
              <a:rPr lang="en-US" dirty="0" smtClean="0"/>
              <a:t>We covered crypto before access controls because many access controls use cryptography</a:t>
            </a:r>
          </a:p>
          <a:p>
            <a:pPr marL="365760" indent="-256032" eaLnBrk="1" fontAlgn="auto" hangingPunct="1">
              <a:spcAft>
                <a:spcPts val="0"/>
              </a:spcAft>
              <a:buFont typeface="Wingdings 3"/>
              <a:buChar char=""/>
              <a:defRPr/>
            </a:pPr>
            <a:r>
              <a:rPr lang="en-US" dirty="0" smtClean="0"/>
              <a:t>However, not all access controls use crypto, and those that do usually use it for only part of their process</a:t>
            </a:r>
            <a:endParaRPr lang="en-US" dirty="0"/>
          </a:p>
        </p:txBody>
      </p:sp>
      <p:sp>
        <p:nvSpPr>
          <p:cNvPr id="5" name="Title 4"/>
          <p:cNvSpPr>
            <a:spLocks noGrp="1"/>
          </p:cNvSpPr>
          <p:nvPr>
            <p:ph type="title"/>
          </p:nvPr>
        </p:nvSpPr>
        <p:spPr>
          <a:xfrm>
            <a:off x="457200" y="152400"/>
            <a:ext cx="8229600" cy="1143000"/>
          </a:xfrm>
        </p:spPr>
        <p:txBody>
          <a:bodyPr/>
          <a:lstStyle/>
          <a:p>
            <a:pPr eaLnBrk="1" fontAlgn="auto" hangingPunct="1">
              <a:spcAft>
                <a:spcPts val="0"/>
              </a:spcAft>
              <a:defRPr/>
            </a:pPr>
            <a:r>
              <a:rPr lang="en-US" dirty="0" smtClean="0"/>
              <a:t>Orientation</a:t>
            </a:r>
            <a:endParaRPr lang="en-US" dirty="0"/>
          </a:p>
        </p:txBody>
      </p:sp>
      <p:sp>
        <p:nvSpPr>
          <p:cNvPr id="7" name="Slide Number Placeholder 3"/>
          <p:cNvSpPr>
            <a:spLocks noGrp="1"/>
          </p:cNvSpPr>
          <p:nvPr>
            <p:ph type="sldNum" sz="quarter" idx="11"/>
          </p:nvPr>
        </p:nvSpPr>
        <p:spPr bwMode="auto">
          <a:xfrm>
            <a:off x="0" y="6248400"/>
            <a:ext cx="762000" cy="3651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3</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Content Placeholder 1"/>
          <p:cNvSpPr>
            <a:spLocks noGrp="1"/>
          </p:cNvSpPr>
          <p:nvPr>
            <p:ph idx="1"/>
          </p:nvPr>
        </p:nvSpPr>
        <p:spPr/>
        <p:txBody>
          <a:bodyPr/>
          <a:lstStyle/>
          <a:p>
            <a:pPr eaLnBrk="1"/>
            <a:r>
              <a:rPr lang="en-US" b="1" dirty="0" smtClean="0"/>
              <a:t>Biometric Authentication</a:t>
            </a:r>
          </a:p>
          <a:p>
            <a:pPr lvl="1" eaLnBrk="1"/>
            <a:r>
              <a:rPr lang="en-US" dirty="0" smtClean="0"/>
              <a:t>Authentication based on biological (bio) measurements (metrics)</a:t>
            </a:r>
          </a:p>
          <a:p>
            <a:pPr lvl="2" eaLnBrk="1"/>
            <a:r>
              <a:rPr lang="en-US" dirty="0" smtClean="0"/>
              <a:t>Biometric authentication is based on something you are (e.g., your fingerprint, iris pattern, face, hand geometry, and so forth)</a:t>
            </a:r>
          </a:p>
          <a:p>
            <a:pPr lvl="2" eaLnBrk="1"/>
            <a:r>
              <a:rPr lang="en-US" dirty="0" smtClean="0"/>
              <a:t>Or something you do (e.g., write, type, and so forth)</a:t>
            </a:r>
          </a:p>
          <a:p>
            <a:pPr lvl="1" eaLnBrk="1"/>
            <a:r>
              <a:rPr lang="en-US" dirty="0" smtClean="0"/>
              <a:t>The major promise of biometrics is to make reusable passwords obsolete</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Authentication</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39</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Content Placeholder 1"/>
          <p:cNvSpPr>
            <a:spLocks noGrp="1"/>
          </p:cNvSpPr>
          <p:nvPr>
            <p:ph idx="1"/>
          </p:nvPr>
        </p:nvSpPr>
        <p:spPr/>
        <p:txBody>
          <a:bodyPr/>
          <a:lstStyle/>
          <a:p>
            <a:pPr eaLnBrk="1"/>
            <a:r>
              <a:rPr lang="en-US" b="1" dirty="0" smtClean="0"/>
              <a:t>Biometric Systems (Figure 5-10)</a:t>
            </a:r>
          </a:p>
          <a:p>
            <a:pPr lvl="1" eaLnBrk="1"/>
            <a:r>
              <a:rPr lang="en-US" dirty="0" smtClean="0"/>
              <a:t>Enrollment (enrollment scan, process for key features, store template)</a:t>
            </a:r>
          </a:p>
          <a:p>
            <a:pPr lvl="2" eaLnBrk="1"/>
            <a:r>
              <a:rPr lang="en-US" dirty="0" smtClean="0"/>
              <a:t>Scan data is variable (scan fingerprint differently each time)</a:t>
            </a:r>
          </a:p>
          <a:p>
            <a:pPr lvl="2" eaLnBrk="1"/>
            <a:r>
              <a:rPr lang="en-US" dirty="0" smtClean="0"/>
              <a:t>Key features extracted from the scan should be nearly the same</a:t>
            </a:r>
          </a:p>
          <a:p>
            <a:pPr lvl="1" eaLnBrk="1"/>
            <a:r>
              <a:rPr lang="en-US" dirty="0" smtClean="0"/>
              <a:t>Later access attempts provide access data, which will be turned into key feature data for comparison with the template</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Authentication</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40</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Content Placeholder 1"/>
          <p:cNvSpPr>
            <a:spLocks noGrp="1"/>
          </p:cNvSpPr>
          <p:nvPr>
            <p:ph idx="1"/>
          </p:nvPr>
        </p:nvSpPr>
        <p:spPr/>
        <p:txBody>
          <a:bodyPr/>
          <a:lstStyle/>
          <a:p>
            <a:pPr eaLnBrk="1"/>
            <a:r>
              <a:rPr lang="en-US" b="1" dirty="0" smtClean="0"/>
              <a:t>Biometric Systems (Figure 5-11)</a:t>
            </a:r>
          </a:p>
          <a:p>
            <a:pPr lvl="1" eaLnBrk="1"/>
            <a:r>
              <a:rPr lang="en-US" dirty="0" smtClean="0"/>
              <a:t>Biometric access key features will never be exactly the same as the template</a:t>
            </a:r>
          </a:p>
          <a:p>
            <a:pPr lvl="1" eaLnBrk="1"/>
            <a:r>
              <a:rPr lang="en-US" dirty="0" smtClean="0"/>
              <a:t>There must be configurable decision criteria for deciding how close a match to require (match index)</a:t>
            </a:r>
          </a:p>
          <a:p>
            <a:pPr lvl="2" eaLnBrk="1"/>
            <a:r>
              <a:rPr lang="en-US" dirty="0" smtClean="0"/>
              <a:t>Requiring an overly exact match index will cause many false rejections</a:t>
            </a:r>
          </a:p>
          <a:p>
            <a:pPr lvl="2" eaLnBrk="1"/>
            <a:r>
              <a:rPr lang="en-US" dirty="0" smtClean="0"/>
              <a:t>Requiring too loose a match index will cause more false acceptances</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Authentication</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41</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Number Placeholder 3"/>
          <p:cNvSpPr>
            <a:spLocks noGrp="1"/>
          </p:cNvSpPr>
          <p:nvPr>
            <p:ph type="sldNum" sz="quarter" idx="11"/>
          </p:nvPr>
        </p:nvSpPr>
        <p:spPr bwMode="auto">
          <a:xfrm>
            <a:off x="0" y="6248400"/>
            <a:ext cx="990600" cy="457199"/>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5DBDF9C7-118C-4F3B-9C98-91A920EEBA55}" type="slidenum">
              <a:rPr lang="en-US" smtClean="0">
                <a:solidFill>
                  <a:schemeClr val="bg1"/>
                </a:solidFill>
                <a:latin typeface="Lucida Sans Unicode" pitchFamily="34" charset="0"/>
              </a:rPr>
              <a:pPr eaLnBrk="1" hangingPunct="1"/>
              <a:t>42</a:t>
            </a:fld>
            <a:endParaRPr lang="en-US" dirty="0">
              <a:solidFill>
                <a:schemeClr val="bg1"/>
              </a:solidFill>
              <a:latin typeface="Lucida Sans Unicode" pitchFamily="34" charset="0"/>
            </a:endParaRPr>
          </a:p>
        </p:txBody>
      </p:sp>
      <p:sp>
        <p:nvSpPr>
          <p:cNvPr id="5" name="Title 4"/>
          <p:cNvSpPr>
            <a:spLocks noGrp="1"/>
          </p:cNvSpPr>
          <p:nvPr>
            <p:ph type="title"/>
          </p:nvPr>
        </p:nvSpPr>
        <p:spPr/>
        <p:txBody>
          <a:bodyPr>
            <a:noAutofit/>
          </a:bodyPr>
          <a:lstStyle/>
          <a:p>
            <a:pPr eaLnBrk="1" fontAlgn="auto" hangingPunct="1">
              <a:spcAft>
                <a:spcPts val="0"/>
              </a:spcAft>
              <a:defRPr/>
            </a:pPr>
            <a:r>
              <a:rPr lang="en-US" sz="3200" dirty="0" smtClean="0"/>
              <a:t>5.5: Biometric Authentication System</a:t>
            </a:r>
            <a:endParaRPr lang="en-US" sz="3200" dirty="0"/>
          </a:p>
        </p:txBody>
      </p:sp>
      <p:pic>
        <p:nvPicPr>
          <p:cNvPr id="57349" name="Picture 6"/>
          <p:cNvPicPr>
            <a:picLocks noChangeAspect="1" noChangeArrowheads="1"/>
          </p:cNvPicPr>
          <p:nvPr/>
        </p:nvPicPr>
        <p:blipFill>
          <a:blip r:embed="rId2">
            <a:extLst>
              <a:ext uri="{28A0092B-C50C-407E-A947-70E740481C1C}">
                <a14:useLocalDpi xmlns:a14="http://schemas.microsoft.com/office/drawing/2010/main" val="0"/>
              </a:ext>
            </a:extLst>
          </a:blip>
          <a:srcRect l="6961" t="11835" r="4041" b="3748"/>
          <a:stretch>
            <a:fillRect/>
          </a:stretch>
        </p:blipFill>
        <p:spPr bwMode="auto">
          <a:xfrm>
            <a:off x="584664" y="1219200"/>
            <a:ext cx="8157699" cy="4876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smtClean="0"/>
              <a:t>5.5: Biometric Enrollment</a:t>
            </a:r>
            <a:endParaRPr lang="en-US" dirty="0"/>
          </a:p>
        </p:txBody>
      </p:sp>
      <p:pic>
        <p:nvPicPr>
          <p:cNvPr id="58372" name="Picture 2"/>
          <p:cNvPicPr>
            <a:picLocks noChangeAspect="1" noChangeArrowheads="1"/>
          </p:cNvPicPr>
          <p:nvPr/>
        </p:nvPicPr>
        <p:blipFill>
          <a:blip r:embed="rId2">
            <a:extLst>
              <a:ext uri="{28A0092B-C50C-407E-A947-70E740481C1C}">
                <a14:useLocalDpi xmlns:a14="http://schemas.microsoft.com/office/drawing/2010/main" val="0"/>
              </a:ext>
            </a:extLst>
          </a:blip>
          <a:srcRect l="27083" t="30769" r="13333" b="10770"/>
          <a:stretch>
            <a:fillRect/>
          </a:stretch>
        </p:blipFill>
        <p:spPr bwMode="auto">
          <a:xfrm>
            <a:off x="511175" y="1563688"/>
            <a:ext cx="8118475" cy="43148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43</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defRPr/>
            </a:pPr>
            <a:r>
              <a:rPr lang="en-US" dirty="0" smtClean="0"/>
              <a:t>5.5: Subsequent Access</a:t>
            </a:r>
            <a:endParaRPr lang="en-US" dirty="0"/>
          </a:p>
        </p:txBody>
      </p:sp>
      <p:pic>
        <p:nvPicPr>
          <p:cNvPr id="59397" name="Picture 3"/>
          <p:cNvPicPr>
            <a:picLocks noChangeAspect="1" noChangeArrowheads="1"/>
          </p:cNvPicPr>
          <p:nvPr/>
        </p:nvPicPr>
        <p:blipFill>
          <a:blip r:embed="rId2">
            <a:extLst>
              <a:ext uri="{28A0092B-C50C-407E-A947-70E740481C1C}">
                <a14:useLocalDpi xmlns:a14="http://schemas.microsoft.com/office/drawing/2010/main" val="0"/>
              </a:ext>
            </a:extLst>
          </a:blip>
          <a:srcRect l="22917" t="33076" r="11250" b="15385"/>
          <a:stretch>
            <a:fillRect/>
          </a:stretch>
        </p:blipFill>
        <p:spPr bwMode="auto">
          <a:xfrm>
            <a:off x="115888" y="1600200"/>
            <a:ext cx="8839200" cy="37480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44</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1"/>
          <p:cNvSpPr>
            <a:spLocks noGrp="1"/>
          </p:cNvSpPr>
          <p:nvPr>
            <p:ph idx="1"/>
          </p:nvPr>
        </p:nvSpPr>
        <p:spPr>
          <a:xfrm>
            <a:off x="457200" y="1600200"/>
            <a:ext cx="8229600" cy="4254500"/>
          </a:xfrm>
        </p:spPr>
        <p:txBody>
          <a:bodyPr/>
          <a:lstStyle/>
          <a:p>
            <a:pPr eaLnBrk="1"/>
            <a:r>
              <a:rPr lang="en-US" b="1" smtClean="0"/>
              <a:t>Errors versus Deception</a:t>
            </a:r>
          </a:p>
          <a:p>
            <a:pPr eaLnBrk="1"/>
            <a:r>
              <a:rPr lang="en-US" b="1" smtClean="0"/>
              <a:t>False Acceptance Rates (FARs)</a:t>
            </a:r>
          </a:p>
          <a:p>
            <a:pPr lvl="1" eaLnBrk="1"/>
            <a:r>
              <a:rPr lang="en-US" smtClean="0"/>
              <a:t>Percentage of people who are identified or verified as matched to a template but should not be</a:t>
            </a:r>
          </a:p>
          <a:p>
            <a:pPr eaLnBrk="1"/>
            <a:r>
              <a:rPr lang="en-US" b="1" smtClean="0"/>
              <a:t>False Rejection Rates (FRRs)</a:t>
            </a:r>
          </a:p>
          <a:p>
            <a:pPr lvl="1" eaLnBrk="1"/>
            <a:r>
              <a:rPr lang="en-US" smtClean="0"/>
              <a:t>Percentage of people who should be identified or verified as matches to a template but are not</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Errors and Deception</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45</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371600"/>
            <a:ext cx="8229600" cy="838200"/>
          </a:xfrm>
        </p:spPr>
        <p:txBody>
          <a:bodyPr>
            <a:normAutofit/>
          </a:bodyPr>
          <a:lstStyle/>
          <a:p>
            <a:pPr eaLnBrk="1">
              <a:lnSpc>
                <a:spcPct val="80000"/>
              </a:lnSpc>
            </a:pPr>
            <a:r>
              <a:rPr lang="en-US" sz="2500" b="1" smtClean="0"/>
              <a:t>Which is Worse?</a:t>
            </a:r>
          </a:p>
          <a:p>
            <a:pPr lvl="1" eaLnBrk="1">
              <a:lnSpc>
                <a:spcPct val="80000"/>
              </a:lnSpc>
            </a:pPr>
            <a:r>
              <a:rPr lang="en-US" sz="2100" b="1" smtClean="0"/>
              <a:t>It depends on the situation</a:t>
            </a:r>
          </a:p>
          <a:p>
            <a:pPr eaLnBrk="1" hangingPunct="1">
              <a:lnSpc>
                <a:spcPct val="80000"/>
              </a:lnSpc>
            </a:pPr>
            <a:endParaRPr lang="en-US" sz="250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Errors and Deception</a:t>
            </a:r>
            <a:endParaRPr lang="en-US" dirty="0"/>
          </a:p>
        </p:txBody>
      </p:sp>
      <p:graphicFrame>
        <p:nvGraphicFramePr>
          <p:cNvPr id="6" name="Table 5"/>
          <p:cNvGraphicFramePr>
            <a:graphicFrameLocks noGrp="1"/>
          </p:cNvGraphicFramePr>
          <p:nvPr/>
        </p:nvGraphicFramePr>
        <p:xfrm>
          <a:off x="533400" y="2286000"/>
          <a:ext cx="8229600" cy="4111625"/>
        </p:xfrm>
        <a:graphic>
          <a:graphicData uri="http://schemas.openxmlformats.org/drawingml/2006/table">
            <a:tbl>
              <a:tblPr/>
              <a:tblGrid>
                <a:gridCol w="3657600"/>
                <a:gridCol w="2286000"/>
                <a:gridCol w="2286000"/>
              </a:tblGrid>
              <a:tr h="822325">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400" b="1" i="0" u="none" strike="noStrike" cap="none" normalizeH="0" baseline="0" smtClean="0">
                          <a:ln>
                            <a:noFill/>
                          </a:ln>
                          <a:solidFill>
                            <a:srgbClr val="FFFFFF"/>
                          </a:solidFill>
                          <a:effectLst/>
                          <a:latin typeface="Arial" charset="0"/>
                          <a:cs typeface="Times New Roman" pitchFamily="18" charset="0"/>
                        </a:rPr>
                        <a:t>Situation</a:t>
                      </a:r>
                      <a:endParaRPr kumimoji="0" lang="en-US" sz="2400" b="0" i="0" u="none" strike="noStrike" cap="none" normalizeH="0" baseline="0" smtClean="0">
                        <a:ln>
                          <a:noFill/>
                        </a:ln>
                        <a:solidFill>
                          <a:schemeClr val="tx1"/>
                        </a:solidFill>
                        <a:effectLst/>
                        <a:latin typeface="Arial" charset="0"/>
                        <a:cs typeface="Times New Roman" pitchFamily="18" charset="0"/>
                      </a:endParaRPr>
                    </a:p>
                  </a:txBody>
                  <a:tcPr marL="137161" marR="137161" marT="0" marB="0" horzOverflow="overflow">
                    <a:lnL w="12700" cap="flat" cmpd="sng" algn="ctr">
                      <a:solidFill>
                        <a:srgbClr val="7BA0CD"/>
                      </a:solidFill>
                      <a:prstDash val="solid"/>
                      <a:round/>
                      <a:headEnd type="none" w="med" len="med"/>
                      <a:tailEnd type="none" w="med" len="med"/>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solidFill>
                      <a:srgbClr val="4F81BD"/>
                    </a:solid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1" i="0" u="none" strike="noStrike" cap="none" normalizeH="0" baseline="0" smtClean="0">
                          <a:ln>
                            <a:noFill/>
                          </a:ln>
                          <a:solidFill>
                            <a:srgbClr val="FFFFFF"/>
                          </a:solidFill>
                          <a:effectLst/>
                          <a:latin typeface="Arial" charset="0"/>
                          <a:cs typeface="Times New Roman" pitchFamily="18" charset="0"/>
                        </a:rPr>
                        <a:t>False acceptance</a:t>
                      </a:r>
                      <a:endParaRPr kumimoji="0" lang="en-US" sz="2400" b="0" i="0" u="none" strike="noStrike" cap="none" normalizeH="0" baseline="0" smtClean="0">
                        <a:ln>
                          <a:noFill/>
                        </a:ln>
                        <a:solidFill>
                          <a:schemeClr val="tx1"/>
                        </a:solidFill>
                        <a:effectLst/>
                        <a:latin typeface="Arial" charset="0"/>
                        <a:cs typeface="Times New Roman" pitchFamily="18" charset="0"/>
                      </a:endParaRPr>
                    </a:p>
                  </a:txBody>
                  <a:tcPr marL="137161" marR="137161" marT="0" marB="0" horzOverflow="overflow">
                    <a:lnL>
                      <a:noFill/>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solidFill>
                      <a:srgbClr val="4F81BD"/>
                    </a:solid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1" i="0" u="none" strike="noStrike" cap="none" normalizeH="0" baseline="0" smtClean="0">
                          <a:ln>
                            <a:noFill/>
                          </a:ln>
                          <a:solidFill>
                            <a:srgbClr val="FFFFFF"/>
                          </a:solidFill>
                          <a:effectLst/>
                          <a:latin typeface="Arial" charset="0"/>
                          <a:cs typeface="Times New Roman" pitchFamily="18" charset="0"/>
                        </a:rPr>
                        <a:t>False rejection</a:t>
                      </a:r>
                      <a:endParaRPr kumimoji="0" lang="en-US" sz="2400" b="0" i="0" u="none" strike="noStrike" cap="none" normalizeH="0" baseline="0" smtClean="0">
                        <a:ln>
                          <a:noFill/>
                        </a:ln>
                        <a:solidFill>
                          <a:schemeClr val="tx1"/>
                        </a:solidFill>
                        <a:effectLst/>
                        <a:latin typeface="Arial" charset="0"/>
                        <a:cs typeface="Times New Roman" pitchFamily="18" charset="0"/>
                      </a:endParaRPr>
                    </a:p>
                  </a:txBody>
                  <a:tcPr marL="137161" marR="137161" marT="0" marB="0" horzOverflow="overflow">
                    <a:lnL>
                      <a:noFill/>
                    </a:lnL>
                    <a:lnR w="12700" cap="flat" cmpd="sng" algn="ctr">
                      <a:solidFill>
                        <a:srgbClr val="7BA0CD"/>
                      </a:solidFill>
                      <a:prstDash val="solid"/>
                      <a:round/>
                      <a:headEnd type="none" w="med" len="med"/>
                      <a:tailEnd type="none" w="med" len="med"/>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solidFill>
                      <a:srgbClr val="4F81BD"/>
                    </a:solidFill>
                  </a:tcPr>
                </a:tc>
              </a:tr>
              <a:tr h="822325">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Identification for computer access</a:t>
                      </a:r>
                    </a:p>
                  </a:txBody>
                  <a:tcPr marL="137161" marR="137161" marT="0" marB="0" horzOverflow="overflow">
                    <a:lnL w="12700" cap="flat" cmpd="sng" algn="ctr">
                      <a:solidFill>
                        <a:srgbClr val="7BA0CD"/>
                      </a:solidFill>
                      <a:prstDash val="solid"/>
                      <a:round/>
                      <a:headEnd type="none" w="med" len="med"/>
                      <a:tailEnd type="none" w="med" len="med"/>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solidFill>
                      <a:srgbClr val="D3DFEE"/>
                    </a:solid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Security Violation</a:t>
                      </a:r>
                    </a:p>
                  </a:txBody>
                  <a:tcPr marL="137161" marR="137161" marT="0" marB="0" horzOverflow="overflow">
                    <a:lnL>
                      <a:noFill/>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solidFill>
                      <a:srgbClr val="D3DFEE"/>
                    </a:solid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Inconvenience</a:t>
                      </a:r>
                    </a:p>
                  </a:txBody>
                  <a:tcPr marL="137161" marR="137161" marT="0" marB="0" horzOverflow="overflow">
                    <a:lnL>
                      <a:noFill/>
                    </a:lnL>
                    <a:lnR w="12700" cap="flat" cmpd="sng" algn="ctr">
                      <a:solidFill>
                        <a:srgbClr val="7BA0CD"/>
                      </a:solidFill>
                      <a:prstDash val="solid"/>
                      <a:round/>
                      <a:headEnd type="none" w="med" len="med"/>
                      <a:tailEnd type="none" w="med" len="med"/>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solidFill>
                      <a:srgbClr val="D3DFEE"/>
                    </a:solidFill>
                  </a:tcPr>
                </a:tc>
              </a:tr>
              <a:tr h="822325">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Verification for computer access</a:t>
                      </a:r>
                    </a:p>
                  </a:txBody>
                  <a:tcPr marL="137161" marR="137161" marT="0" marB="0" horzOverflow="overflow">
                    <a:lnL w="12700" cap="flat" cmpd="sng" algn="ctr">
                      <a:solidFill>
                        <a:srgbClr val="7BA0CD"/>
                      </a:solidFill>
                      <a:prstDash val="solid"/>
                      <a:round/>
                      <a:headEnd type="none" w="med" len="med"/>
                      <a:tailEnd type="none" w="med" len="med"/>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Security Violation</a:t>
                      </a:r>
                    </a:p>
                  </a:txBody>
                  <a:tcPr marL="137161" marR="137161" marT="0" marB="0" horzOverflow="overflow">
                    <a:lnL>
                      <a:noFill/>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Inconvenience</a:t>
                      </a:r>
                    </a:p>
                  </a:txBody>
                  <a:tcPr marL="137161" marR="137161" marT="0" marB="0" horzOverflow="overflow">
                    <a:lnL>
                      <a:noFill/>
                    </a:lnL>
                    <a:lnR w="12700" cap="flat" cmpd="sng" algn="ctr">
                      <a:solidFill>
                        <a:srgbClr val="7BA0CD"/>
                      </a:solidFill>
                      <a:prstDash val="solid"/>
                      <a:round/>
                      <a:headEnd type="none" w="med" len="med"/>
                      <a:tailEnd type="none" w="med" len="med"/>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noFill/>
                  </a:tcPr>
                </a:tc>
              </a:tr>
              <a:tr h="822325">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Watch list for door access</a:t>
                      </a:r>
                    </a:p>
                  </a:txBody>
                  <a:tcPr marL="137161" marR="137161" marT="0" marB="0" horzOverflow="overflow">
                    <a:lnL w="12700" cap="flat" cmpd="sng" algn="ctr">
                      <a:solidFill>
                        <a:srgbClr val="7BA0CD"/>
                      </a:solidFill>
                      <a:prstDash val="solid"/>
                      <a:round/>
                      <a:headEnd type="none" w="med" len="med"/>
                      <a:tailEnd type="none" w="med" len="med"/>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solidFill>
                      <a:srgbClr val="D3DFEE"/>
                    </a:solid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Security Violation</a:t>
                      </a:r>
                    </a:p>
                  </a:txBody>
                  <a:tcPr marL="137161" marR="137161" marT="0" marB="0" horzOverflow="overflow">
                    <a:lnL>
                      <a:noFill/>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solidFill>
                      <a:srgbClr val="D3DFEE"/>
                    </a:solid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Inconvenience</a:t>
                      </a:r>
                    </a:p>
                  </a:txBody>
                  <a:tcPr marL="137161" marR="137161" marT="0" marB="0" horzOverflow="overflow">
                    <a:lnL>
                      <a:noFill/>
                    </a:lnL>
                    <a:lnR w="12700" cap="flat" cmpd="sng" algn="ctr">
                      <a:solidFill>
                        <a:srgbClr val="7BA0CD"/>
                      </a:solidFill>
                      <a:prstDash val="solid"/>
                      <a:round/>
                      <a:headEnd type="none" w="med" len="med"/>
                      <a:tailEnd type="none" w="med" len="med"/>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solidFill>
                      <a:srgbClr val="D3DFEE"/>
                    </a:solidFill>
                  </a:tcPr>
                </a:tc>
              </a:tr>
              <a:tr h="822325">
                <a:tc>
                  <a:txBody>
                    <a:bodyPr/>
                    <a:lstStyle/>
                    <a:p>
                      <a:pPr marL="0" marR="0" lvl="0" indent="0" algn="l"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Watch list for terrorists</a:t>
                      </a:r>
                    </a:p>
                  </a:txBody>
                  <a:tcPr marL="137161" marR="137161" marT="0" marB="0" horzOverflow="overflow">
                    <a:lnL w="12700" cap="flat" cmpd="sng" algn="ctr">
                      <a:solidFill>
                        <a:srgbClr val="7BA0CD"/>
                      </a:solidFill>
                      <a:prstDash val="solid"/>
                      <a:round/>
                      <a:headEnd type="none" w="med" len="med"/>
                      <a:tailEnd type="none" w="med" len="med"/>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smtClean="0">
                          <a:ln>
                            <a:noFill/>
                          </a:ln>
                          <a:solidFill>
                            <a:schemeClr val="tx1"/>
                          </a:solidFill>
                          <a:effectLst/>
                          <a:latin typeface="Arial" charset="0"/>
                          <a:cs typeface="Times New Roman" pitchFamily="18" charset="0"/>
                        </a:rPr>
                        <a:t>Inconvenience</a:t>
                      </a:r>
                    </a:p>
                  </a:txBody>
                  <a:tcPr marL="137161" marR="137161" marT="0" marB="0" horzOverflow="overflow">
                    <a:lnL>
                      <a:noFill/>
                    </a:lnL>
                    <a:lnR>
                      <a:noFill/>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0">
                        <a:lnSpc>
                          <a:spcPct val="100000"/>
                        </a:lnSpc>
                        <a:spcBef>
                          <a:spcPts val="300"/>
                        </a:spcBef>
                        <a:spcAft>
                          <a:spcPts val="300"/>
                        </a:spcAft>
                        <a:buClrTx/>
                        <a:buSzTx/>
                        <a:buFontTx/>
                        <a:buNone/>
                        <a:tabLst/>
                      </a:pPr>
                      <a:r>
                        <a:rPr kumimoji="0" lang="en-US" sz="2400" b="0" i="0" u="none" strike="noStrike" cap="none" normalizeH="0" baseline="0" dirty="0" smtClean="0">
                          <a:ln>
                            <a:noFill/>
                          </a:ln>
                          <a:solidFill>
                            <a:schemeClr val="tx1"/>
                          </a:solidFill>
                          <a:effectLst/>
                          <a:latin typeface="Arial" charset="0"/>
                          <a:cs typeface="Times New Roman" pitchFamily="18" charset="0"/>
                        </a:rPr>
                        <a:t>Security Violation</a:t>
                      </a:r>
                    </a:p>
                  </a:txBody>
                  <a:tcPr marL="137161" marR="137161" marT="0" marB="0" horzOverflow="overflow">
                    <a:lnL>
                      <a:noFill/>
                    </a:lnL>
                    <a:lnR w="12700" cap="flat" cmpd="sng" algn="ctr">
                      <a:solidFill>
                        <a:srgbClr val="7BA0CD"/>
                      </a:solidFill>
                      <a:prstDash val="solid"/>
                      <a:round/>
                      <a:headEnd type="none" w="med" len="med"/>
                      <a:tailEnd type="none" w="med" len="med"/>
                    </a:lnR>
                    <a:lnT w="12700" cap="flat" cmpd="sng" algn="ctr">
                      <a:solidFill>
                        <a:srgbClr val="7BA0CD"/>
                      </a:solidFill>
                      <a:prstDash val="solid"/>
                      <a:round/>
                      <a:headEnd type="none" w="med" len="med"/>
                      <a:tailEnd type="none" w="med" len="med"/>
                    </a:lnT>
                    <a:lnB w="12700" cap="flat" cmpd="sng" algn="ctr">
                      <a:solidFill>
                        <a:srgbClr val="7BA0CD"/>
                      </a:solidFill>
                      <a:prstDash val="solid"/>
                      <a:round/>
                      <a:headEnd type="none" w="med" len="med"/>
                      <a:tailEnd type="none" w="med" len="med"/>
                    </a:lnB>
                    <a:lnTlToBr>
                      <a:noFill/>
                    </a:lnTlToBr>
                    <a:lnBlToTr>
                      <a:noFill/>
                    </a:lnBlToTr>
                    <a:noFill/>
                  </a:tcPr>
                </a:tc>
              </a:tr>
            </a:tbl>
          </a:graphicData>
        </a:graphic>
      </p:graphicFrame>
      <p:sp>
        <p:nvSpPr>
          <p:cNvPr id="8"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46</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Content Placeholder 1"/>
          <p:cNvSpPr>
            <a:spLocks noGrp="1"/>
          </p:cNvSpPr>
          <p:nvPr>
            <p:ph idx="1"/>
          </p:nvPr>
        </p:nvSpPr>
        <p:spPr>
          <a:xfrm>
            <a:off x="457200" y="1676400"/>
            <a:ext cx="8229600" cy="4330700"/>
          </a:xfrm>
        </p:spPr>
        <p:txBody>
          <a:bodyPr/>
          <a:lstStyle/>
          <a:p>
            <a:pPr eaLnBrk="1"/>
            <a:r>
              <a:rPr lang="en-US" b="1" dirty="0" smtClean="0"/>
              <a:t>Vendor Claims for FARs and FRRs</a:t>
            </a:r>
          </a:p>
          <a:p>
            <a:pPr lvl="1" eaLnBrk="1"/>
            <a:r>
              <a:rPr lang="en-US" dirty="0" smtClean="0"/>
              <a:t>Tend to be exaggerated through tests under ideal conditions</a:t>
            </a:r>
          </a:p>
          <a:p>
            <a:pPr eaLnBrk="1"/>
            <a:r>
              <a:rPr lang="en-US" b="1" dirty="0" smtClean="0"/>
              <a:t>Failure to Enroll (FTE)</a:t>
            </a:r>
          </a:p>
          <a:p>
            <a:pPr lvl="1" eaLnBrk="1"/>
            <a:r>
              <a:rPr lang="en-US" dirty="0" smtClean="0"/>
              <a:t>Subject cannot enroll in system</a:t>
            </a:r>
          </a:p>
          <a:p>
            <a:pPr lvl="1" eaLnBrk="1"/>
            <a:r>
              <a:rPr lang="en-US" dirty="0" smtClean="0"/>
              <a:t>E.g., poor fingerprints due to construction work, clerical work, age, etc.</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Errors and Deception</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47</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Content Placeholder 1"/>
          <p:cNvSpPr>
            <a:spLocks noGrp="1"/>
          </p:cNvSpPr>
          <p:nvPr>
            <p:ph idx="1"/>
          </p:nvPr>
        </p:nvSpPr>
        <p:spPr>
          <a:xfrm>
            <a:off x="457200" y="1676400"/>
            <a:ext cx="8229600" cy="4330700"/>
          </a:xfrm>
        </p:spPr>
        <p:txBody>
          <a:bodyPr/>
          <a:lstStyle/>
          <a:p>
            <a:pPr eaLnBrk="1"/>
            <a:r>
              <a:rPr lang="en-US" b="1" smtClean="0"/>
              <a:t>Deception</a:t>
            </a:r>
          </a:p>
          <a:p>
            <a:pPr lvl="1" eaLnBrk="1"/>
            <a:r>
              <a:rPr lang="en-US" smtClean="0"/>
              <a:t>Errors: when subject is not trying to fool the system</a:t>
            </a:r>
          </a:p>
          <a:p>
            <a:pPr lvl="1" eaLnBrk="1"/>
            <a:r>
              <a:rPr lang="en-US" smtClean="0"/>
              <a:t>Deception: when subject </a:t>
            </a:r>
            <a:r>
              <a:rPr lang="en-US" i="1" smtClean="0"/>
              <a:t>is</a:t>
            </a:r>
            <a:r>
              <a:rPr lang="en-US" smtClean="0"/>
              <a:t> trying to fool the system</a:t>
            </a:r>
          </a:p>
          <a:p>
            <a:pPr lvl="2" eaLnBrk="1"/>
            <a:r>
              <a:rPr lang="en-US" smtClean="0"/>
              <a:t>Hide face from cameras used for face identification</a:t>
            </a:r>
          </a:p>
          <a:p>
            <a:pPr lvl="2" eaLnBrk="1"/>
            <a:r>
              <a:rPr lang="en-US" smtClean="0"/>
              <a:t>Impersonate someone by using a gelatin finger on a fingerprint scanner</a:t>
            </a:r>
          </a:p>
          <a:p>
            <a:pPr lvl="2" eaLnBrk="1"/>
            <a:r>
              <a:rPr lang="en-US" smtClean="0"/>
              <a:t>Etc.</a:t>
            </a:r>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Errors and Deception</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48</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Physical Access and Security</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Passwords</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Access Cards and Tokens</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Biometric Authentication</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Cryptographic Authentication</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Authorization</a:t>
            </a: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Auditing</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
        <p:nvSpPr>
          <p:cNvPr id="19" name="Slide Number Placeholder 3"/>
          <p:cNvSpPr>
            <a:spLocks noGrp="1"/>
          </p:cNvSpPr>
          <p:nvPr>
            <p:ph type="sldNum" sz="quarter" idx="11"/>
          </p:nvPr>
        </p:nvSpPr>
        <p:spPr bwMode="auto">
          <a:xfrm>
            <a:off x="0" y="6324600"/>
            <a:ext cx="762000" cy="3651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Content Placeholder 1"/>
          <p:cNvSpPr>
            <a:spLocks noGrp="1"/>
          </p:cNvSpPr>
          <p:nvPr>
            <p:ph idx="1"/>
          </p:nvPr>
        </p:nvSpPr>
        <p:spPr>
          <a:xfrm>
            <a:off x="457200" y="1752600"/>
            <a:ext cx="8229600" cy="4254500"/>
          </a:xfrm>
        </p:spPr>
        <p:txBody>
          <a:bodyPr/>
          <a:lstStyle/>
          <a:p>
            <a:pPr eaLnBrk="1"/>
            <a:r>
              <a:rPr lang="en-US" b="1" dirty="0" smtClean="0"/>
              <a:t>Deception</a:t>
            </a:r>
          </a:p>
          <a:p>
            <a:pPr lvl="1" eaLnBrk="1"/>
            <a:r>
              <a:rPr lang="en-US" dirty="0" smtClean="0"/>
              <a:t>Many biometric methods are highly vulnerable to deception</a:t>
            </a:r>
          </a:p>
          <a:p>
            <a:pPr lvl="2" eaLnBrk="1"/>
            <a:r>
              <a:rPr lang="en-US" dirty="0" smtClean="0"/>
              <a:t>Fingerprint scanners should only be used when the threat of deception is very low</a:t>
            </a:r>
          </a:p>
          <a:p>
            <a:pPr lvl="2" eaLnBrk="1"/>
            <a:r>
              <a:rPr lang="en-US" dirty="0" smtClean="0"/>
              <a:t>Fingerprint scanners are better than passwords because there is nothing to forget</a:t>
            </a:r>
          </a:p>
          <a:p>
            <a:pPr lvl="2" eaLnBrk="1"/>
            <a:r>
              <a:rPr lang="en-US" dirty="0" smtClean="0"/>
              <a:t>Fingerprint scanners are good for convenience rather than security</a:t>
            </a:r>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Errors and Deception</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49</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722438"/>
            <a:ext cx="8229600" cy="4525962"/>
          </a:xfrm>
        </p:spPr>
        <p:txBody>
          <a:bodyPr>
            <a:normAutofit/>
          </a:bodyPr>
          <a:lstStyle/>
          <a:p>
            <a:pPr eaLnBrk="1">
              <a:lnSpc>
                <a:spcPct val="90000"/>
              </a:lnSpc>
            </a:pPr>
            <a:r>
              <a:rPr lang="en-US" b="1" smtClean="0"/>
              <a:t>Verification</a:t>
            </a:r>
          </a:p>
          <a:p>
            <a:pPr lvl="1" eaLnBrk="1">
              <a:lnSpc>
                <a:spcPct val="90000"/>
              </a:lnSpc>
            </a:pPr>
            <a:r>
              <a:rPr lang="en-US" smtClean="0"/>
              <a:t>Supplicant claims to be a particular person</a:t>
            </a:r>
          </a:p>
          <a:p>
            <a:pPr lvl="1" eaLnBrk="1">
              <a:lnSpc>
                <a:spcPct val="90000"/>
              </a:lnSpc>
            </a:pPr>
            <a:r>
              <a:rPr lang="en-US" smtClean="0"/>
              <a:t>Is the supplicant who he or she claims to be?</a:t>
            </a:r>
          </a:p>
          <a:p>
            <a:pPr lvl="1" eaLnBrk="1">
              <a:lnSpc>
                <a:spcPct val="90000"/>
              </a:lnSpc>
            </a:pPr>
            <a:r>
              <a:rPr lang="en-US" smtClean="0"/>
              <a:t>Compare access data to a single template (the claimed identity)</a:t>
            </a:r>
          </a:p>
          <a:p>
            <a:pPr lvl="1" eaLnBrk="1">
              <a:lnSpc>
                <a:spcPct val="90000"/>
              </a:lnSpc>
            </a:pPr>
            <a:r>
              <a:rPr lang="en-US" smtClean="0"/>
              <a:t>Verification is good to replace passwords in logins</a:t>
            </a:r>
          </a:p>
          <a:p>
            <a:pPr lvl="1" eaLnBrk="1">
              <a:lnSpc>
                <a:spcPct val="90000"/>
              </a:lnSpc>
            </a:pPr>
            <a:r>
              <a:rPr lang="en-US" smtClean="0"/>
              <a:t>If the probability of a false acceptance (false match) probability is 1/1000 per template match,</a:t>
            </a:r>
          </a:p>
          <a:p>
            <a:pPr lvl="2" eaLnBrk="1">
              <a:lnSpc>
                <a:spcPct val="90000"/>
              </a:lnSpc>
            </a:pPr>
            <a:r>
              <a:rPr lang="en-US" smtClean="0"/>
              <a:t>The probability of a false acceptance is 1/1000 (0.1%)</a:t>
            </a:r>
          </a:p>
          <a:p>
            <a:pPr eaLnBrk="1" hangingPunct="1">
              <a:lnSpc>
                <a:spcPct val="90000"/>
              </a:lnSpc>
            </a:pPr>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5.5: Biometric Verification, Identification, and Watch Lists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50</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Content Placeholder 1"/>
          <p:cNvSpPr>
            <a:spLocks noGrp="1"/>
          </p:cNvSpPr>
          <p:nvPr>
            <p:ph idx="1"/>
          </p:nvPr>
        </p:nvSpPr>
        <p:spPr>
          <a:xfrm>
            <a:off x="457200" y="1524000"/>
            <a:ext cx="8229600" cy="4483100"/>
          </a:xfrm>
        </p:spPr>
        <p:txBody>
          <a:bodyPr/>
          <a:lstStyle/>
          <a:p>
            <a:pPr eaLnBrk="1"/>
            <a:r>
              <a:rPr lang="en-US" b="1" dirty="0" smtClean="0"/>
              <a:t>Identification</a:t>
            </a:r>
          </a:p>
          <a:p>
            <a:pPr lvl="1" eaLnBrk="1"/>
            <a:r>
              <a:rPr lang="en-US" dirty="0" smtClean="0"/>
              <a:t>Supplicant does not state his or her identity</a:t>
            </a:r>
          </a:p>
          <a:p>
            <a:pPr lvl="1" eaLnBrk="1"/>
            <a:r>
              <a:rPr lang="en-US" dirty="0" smtClean="0"/>
              <a:t>System must compare supplicant data to </a:t>
            </a:r>
            <a:r>
              <a:rPr lang="en-US" i="1" dirty="0" smtClean="0"/>
              <a:t>all</a:t>
            </a:r>
            <a:r>
              <a:rPr lang="en-US" dirty="0" smtClean="0"/>
              <a:t> templates to find the correct template</a:t>
            </a:r>
          </a:p>
          <a:p>
            <a:pPr lvl="1" eaLnBrk="1"/>
            <a:r>
              <a:rPr lang="en-US" dirty="0" smtClean="0"/>
              <a:t>If the probability of a false acceptance (false match) probability is 1/1000 per template match,</a:t>
            </a:r>
          </a:p>
          <a:p>
            <a:pPr lvl="2" eaLnBrk="1"/>
            <a:r>
              <a:rPr lang="en-US" sz="2000" dirty="0"/>
              <a:t>a</a:t>
            </a:r>
            <a:r>
              <a:rPr lang="en-US" sz="2000" dirty="0" smtClean="0"/>
              <a:t>nd if there are 500 templates in the database, then</a:t>
            </a:r>
          </a:p>
          <a:p>
            <a:pPr lvl="2" eaLnBrk="1"/>
            <a:r>
              <a:rPr lang="en-US" sz="2000" dirty="0" smtClean="0"/>
              <a:t>the probability of a false acceptance is 500 * 1/1000 (50%)</a:t>
            </a:r>
          </a:p>
          <a:p>
            <a:pPr lvl="1" eaLnBrk="1"/>
            <a:r>
              <a:rPr lang="en-US" dirty="0" smtClean="0"/>
              <a:t>Good for door access</a:t>
            </a:r>
          </a:p>
          <a:p>
            <a:pPr eaLnBrk="1" hangingPunct="1"/>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5.5: Biometric Verification, Identification, and Watch Lists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51</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Content Placeholder 1"/>
          <p:cNvSpPr>
            <a:spLocks noGrp="1"/>
          </p:cNvSpPr>
          <p:nvPr>
            <p:ph idx="1"/>
          </p:nvPr>
        </p:nvSpPr>
        <p:spPr>
          <a:xfrm>
            <a:off x="457200" y="1676400"/>
            <a:ext cx="8229600" cy="4330700"/>
          </a:xfrm>
        </p:spPr>
        <p:txBody>
          <a:bodyPr/>
          <a:lstStyle/>
          <a:p>
            <a:pPr eaLnBrk="1"/>
            <a:r>
              <a:rPr lang="en-US" b="1" dirty="0" smtClean="0"/>
              <a:t>Watch Lists</a:t>
            </a:r>
          </a:p>
          <a:p>
            <a:pPr lvl="1" eaLnBrk="1"/>
            <a:r>
              <a:rPr lang="en-US" dirty="0" smtClean="0"/>
              <a:t>Subset of identification</a:t>
            </a:r>
          </a:p>
          <a:p>
            <a:pPr lvl="1" eaLnBrk="1"/>
            <a:r>
              <a:rPr lang="en-US" dirty="0" smtClean="0"/>
              <a:t>Goal is to identify members of a group</a:t>
            </a:r>
          </a:p>
          <a:p>
            <a:pPr lvl="2" eaLnBrk="1"/>
            <a:r>
              <a:rPr lang="en-US" dirty="0" smtClean="0"/>
              <a:t>Terrorists</a:t>
            </a:r>
          </a:p>
          <a:p>
            <a:pPr lvl="2" eaLnBrk="1"/>
            <a:r>
              <a:rPr lang="en-US" dirty="0" smtClean="0"/>
              <a:t>People who should be given access to an equipment room</a:t>
            </a:r>
          </a:p>
          <a:p>
            <a:pPr eaLnBrk="1" hangingPunct="1"/>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5.5: Biometric Verification, Identification, and Watch Lists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52</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Content Placeholder 1"/>
          <p:cNvSpPr>
            <a:spLocks noGrp="1"/>
          </p:cNvSpPr>
          <p:nvPr>
            <p:ph idx="1"/>
          </p:nvPr>
        </p:nvSpPr>
        <p:spPr>
          <a:xfrm>
            <a:off x="457200" y="1600200"/>
            <a:ext cx="8229600" cy="4406900"/>
          </a:xfrm>
        </p:spPr>
        <p:txBody>
          <a:bodyPr/>
          <a:lstStyle/>
          <a:p>
            <a:pPr eaLnBrk="1"/>
            <a:r>
              <a:rPr lang="en-US" b="1" dirty="0" smtClean="0"/>
              <a:t>Watch Lists</a:t>
            </a:r>
          </a:p>
          <a:p>
            <a:pPr lvl="1" eaLnBrk="1"/>
            <a:r>
              <a:rPr lang="en-US" dirty="0" smtClean="0"/>
              <a:t>More comparisons than validation but fewer than identification, so the risk of a false acceptance is intermediate</a:t>
            </a:r>
          </a:p>
          <a:p>
            <a:pPr lvl="1" eaLnBrk="1"/>
            <a:r>
              <a:rPr lang="en-US" dirty="0" smtClean="0"/>
              <a:t>If the probability of a false acceptance (false match) probability is 1/1000 per template match,</a:t>
            </a:r>
          </a:p>
          <a:p>
            <a:pPr lvl="2" eaLnBrk="1"/>
            <a:r>
              <a:rPr lang="en-US" dirty="0" smtClean="0"/>
              <a:t>And if there are 10 templates in the watch list, then</a:t>
            </a:r>
          </a:p>
          <a:p>
            <a:pPr lvl="2" eaLnBrk="1"/>
            <a:r>
              <a:rPr lang="en-US" dirty="0"/>
              <a:t>t</a:t>
            </a:r>
            <a:r>
              <a:rPr lang="en-US" dirty="0" smtClean="0"/>
              <a:t>he probability of a false acceptance is 10 * 1/1000 (1%)</a:t>
            </a:r>
          </a:p>
          <a:p>
            <a:pPr eaLnBrk="1" hangingPunct="1"/>
            <a:endParaRPr lang="en-US" dirty="0"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5.5: Biometric Verification, Identification, and Watch Lists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53</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Content Placeholder 1"/>
          <p:cNvSpPr>
            <a:spLocks noGrp="1"/>
          </p:cNvSpPr>
          <p:nvPr>
            <p:ph idx="1"/>
          </p:nvPr>
        </p:nvSpPr>
        <p:spPr>
          <a:xfrm>
            <a:off x="457200" y="1676400"/>
            <a:ext cx="8229600" cy="4330700"/>
          </a:xfrm>
        </p:spPr>
        <p:txBody>
          <a:bodyPr/>
          <a:lstStyle/>
          <a:p>
            <a:pPr eaLnBrk="1"/>
            <a:r>
              <a:rPr lang="en-US" b="1" dirty="0" smtClean="0"/>
              <a:t>Fingerprint Recognition</a:t>
            </a:r>
          </a:p>
          <a:p>
            <a:pPr lvl="1" eaLnBrk="1"/>
            <a:r>
              <a:rPr lang="en-US" dirty="0" smtClean="0"/>
              <a:t>Simple, inexpensive, well proven</a:t>
            </a:r>
          </a:p>
          <a:p>
            <a:pPr lvl="1" eaLnBrk="1"/>
            <a:r>
              <a:rPr lang="en-US" dirty="0" smtClean="0"/>
              <a:t>Most biometrics today are fingerprint recognition</a:t>
            </a:r>
          </a:p>
          <a:p>
            <a:pPr lvl="1" eaLnBrk="1"/>
            <a:r>
              <a:rPr lang="en-US" dirty="0" smtClean="0"/>
              <a:t>Often can be defeated with latent fingerprints on glass copied to gelatin fingers</a:t>
            </a:r>
          </a:p>
          <a:p>
            <a:pPr lvl="1" eaLnBrk="1"/>
            <a:r>
              <a:rPr lang="en-US" dirty="0"/>
              <a:t>F</a:t>
            </a:r>
            <a:r>
              <a:rPr lang="en-US" dirty="0" smtClean="0"/>
              <a:t>ingerprint recognition can take the place of reusable passwords for low-risk applications</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Methods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54</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9938" name="Title 2"/>
          <p:cNvSpPr>
            <a:spLocks noGrp="1"/>
          </p:cNvSpPr>
          <p:nvPr>
            <p:ph type="title"/>
          </p:nvPr>
        </p:nvSpPr>
        <p:spPr/>
        <p:txBody>
          <a:bodyPr>
            <a:normAutofit fontScale="90000"/>
          </a:bodyPr>
          <a:lstStyle/>
          <a:p>
            <a:pPr>
              <a:defRPr/>
            </a:pPr>
            <a:r>
              <a:rPr lang="en-US" dirty="0" smtClean="0"/>
              <a:t>5.5: Use of HIIDE</a:t>
            </a:r>
            <a:r>
              <a:rPr lang="en-US" baseline="30000" dirty="0" smtClean="0"/>
              <a:t>TM </a:t>
            </a:r>
            <a:r>
              <a:rPr lang="en-US" dirty="0" smtClean="0"/>
              <a:t>in Correctional Facilities</a:t>
            </a:r>
          </a:p>
        </p:txBody>
      </p:sp>
      <p:pic>
        <p:nvPicPr>
          <p:cNvPr id="70659" name="Picture 3"/>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46088" y="1905000"/>
            <a:ext cx="8226425" cy="3200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55</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1986" name="Title 1"/>
          <p:cNvSpPr>
            <a:spLocks noGrp="1"/>
          </p:cNvSpPr>
          <p:nvPr>
            <p:ph type="title"/>
          </p:nvPr>
        </p:nvSpPr>
        <p:spPr/>
        <p:txBody>
          <a:bodyPr>
            <a:normAutofit/>
          </a:bodyPr>
          <a:lstStyle/>
          <a:p>
            <a:pPr>
              <a:defRPr/>
            </a:pPr>
            <a:r>
              <a:rPr lang="en-US" dirty="0" smtClean="0"/>
              <a:t>5.5: Military Use of HIIDE</a:t>
            </a:r>
            <a:r>
              <a:rPr lang="en-US" baseline="30000" dirty="0" smtClean="0"/>
              <a:t>TM</a:t>
            </a:r>
            <a:endParaRPr lang="en-US" dirty="0" smtClean="0"/>
          </a:p>
        </p:txBody>
      </p:sp>
      <p:pic>
        <p:nvPicPr>
          <p:cNvPr id="71683" name="Picture 2" descr="Moshtarak_08_684539a SSGt Mark Jones AFP Getty"/>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47930" y="1447801"/>
            <a:ext cx="6243533" cy="4648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56</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Content Placeholder 1"/>
          <p:cNvSpPr>
            <a:spLocks noGrp="1"/>
          </p:cNvSpPr>
          <p:nvPr>
            <p:ph idx="1"/>
          </p:nvPr>
        </p:nvSpPr>
        <p:spPr/>
        <p:txBody>
          <a:bodyPr/>
          <a:lstStyle/>
          <a:p>
            <a:pPr eaLnBrk="1"/>
            <a:r>
              <a:rPr lang="en-US" b="1" smtClean="0"/>
              <a:t>Iris Recognition</a:t>
            </a:r>
          </a:p>
          <a:p>
            <a:pPr lvl="1" eaLnBrk="1"/>
            <a:r>
              <a:rPr lang="en-US" smtClean="0"/>
              <a:t>Pattern in colored part of eye</a:t>
            </a:r>
          </a:p>
          <a:p>
            <a:pPr lvl="1" eaLnBrk="1"/>
            <a:r>
              <a:rPr lang="en-US" smtClean="0"/>
              <a:t>Uses a camera (no light is shined into eye, as in Hollywood movies)</a:t>
            </a:r>
          </a:p>
          <a:p>
            <a:pPr lvl="1" eaLnBrk="1"/>
            <a:r>
              <a:rPr lang="en-US" smtClean="0"/>
              <a:t>Very low FARs</a:t>
            </a:r>
          </a:p>
          <a:p>
            <a:pPr lvl="1" eaLnBrk="1"/>
            <a:r>
              <a:rPr lang="en-US" smtClean="0"/>
              <a:t>Very expensive</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Methods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57</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normAutofit/>
          </a:bodyPr>
          <a:lstStyle/>
          <a:p>
            <a:pPr>
              <a:defRPr/>
            </a:pPr>
            <a:r>
              <a:rPr lang="en-US" dirty="0" smtClean="0"/>
              <a:t>5.5: HIIDE</a:t>
            </a:r>
            <a:r>
              <a:rPr lang="en-US" baseline="30000" dirty="0" smtClean="0"/>
              <a:t>TM </a:t>
            </a:r>
            <a:r>
              <a:rPr lang="en-US" dirty="0" smtClean="0"/>
              <a:t>Eye Scan</a:t>
            </a:r>
          </a:p>
        </p:txBody>
      </p:sp>
      <p:pic>
        <p:nvPicPr>
          <p:cNvPr id="73731" name="Picture 2" descr="070530-F-3715H-076"/>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371600"/>
            <a:ext cx="6872288" cy="450007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58</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eaLnBrk="1">
              <a:lnSpc>
                <a:spcPct val="90000"/>
              </a:lnSpc>
            </a:pPr>
            <a:r>
              <a:rPr lang="en-US" b="1" smtClean="0"/>
              <a:t>Access Controls</a:t>
            </a:r>
          </a:p>
          <a:p>
            <a:pPr lvl="1" eaLnBrk="1">
              <a:lnSpc>
                <a:spcPct val="90000"/>
              </a:lnSpc>
            </a:pPr>
            <a:r>
              <a:rPr lang="en-US" smtClean="0"/>
              <a:t>Firms must limit access to physical and electronic resources</a:t>
            </a:r>
          </a:p>
          <a:p>
            <a:pPr lvl="1" eaLnBrk="1">
              <a:lnSpc>
                <a:spcPct val="90000"/>
              </a:lnSpc>
            </a:pPr>
            <a:r>
              <a:rPr lang="en-US" smtClean="0"/>
              <a:t>Access control is the policy-driven control of access to systems, data, and dialogues</a:t>
            </a:r>
          </a:p>
          <a:p>
            <a:pPr eaLnBrk="1">
              <a:lnSpc>
                <a:spcPct val="90000"/>
              </a:lnSpc>
            </a:pPr>
            <a:r>
              <a:rPr lang="en-US" b="1" smtClean="0"/>
              <a:t>Cryptography</a:t>
            </a:r>
          </a:p>
          <a:p>
            <a:pPr lvl="1" eaLnBrk="1">
              <a:lnSpc>
                <a:spcPct val="90000"/>
              </a:lnSpc>
            </a:pPr>
            <a:r>
              <a:rPr lang="en-US" smtClean="0"/>
              <a:t>Many access control tools use cryptography to some extent</a:t>
            </a:r>
          </a:p>
          <a:p>
            <a:pPr lvl="1" eaLnBrk="1">
              <a:lnSpc>
                <a:spcPct val="90000"/>
              </a:lnSpc>
            </a:pPr>
            <a:r>
              <a:rPr lang="en-US" smtClean="0"/>
              <a:t>However, cryptography is only part of what they do and how they work</a:t>
            </a:r>
          </a:p>
          <a:p>
            <a:pPr eaLnBrk="1" hangingPunct="1">
              <a:lnSpc>
                <a:spcPct val="90000"/>
              </a:lnSpc>
            </a:pPr>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 Access Control</a:t>
            </a:r>
            <a:endParaRPr lang="en-US" dirty="0"/>
          </a:p>
        </p:txBody>
      </p:sp>
      <p:sp>
        <p:nvSpPr>
          <p:cNvPr id="7" name="Slide Number Placeholder 3"/>
          <p:cNvSpPr>
            <a:spLocks noGrp="1"/>
          </p:cNvSpPr>
          <p:nvPr>
            <p:ph type="sldNum" sz="quarter" idx="11"/>
          </p:nvPr>
        </p:nvSpPr>
        <p:spPr bwMode="auto">
          <a:xfrm>
            <a:off x="0" y="6248400"/>
            <a:ext cx="762000" cy="3651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Content Placeholder 1"/>
          <p:cNvSpPr>
            <a:spLocks noGrp="1"/>
          </p:cNvSpPr>
          <p:nvPr>
            <p:ph idx="1"/>
          </p:nvPr>
        </p:nvSpPr>
        <p:spPr/>
        <p:txBody>
          <a:bodyPr/>
          <a:lstStyle/>
          <a:p>
            <a:pPr eaLnBrk="1"/>
            <a:r>
              <a:rPr lang="en-US" b="1" dirty="0" smtClean="0"/>
              <a:t>Face Recognition</a:t>
            </a:r>
          </a:p>
          <a:p>
            <a:pPr lvl="1" eaLnBrk="1"/>
            <a:r>
              <a:rPr lang="en-US" dirty="0" smtClean="0"/>
              <a:t>Surreptitious identification is possible (in airports, etc.)</a:t>
            </a:r>
          </a:p>
          <a:p>
            <a:pPr lvl="1" eaLnBrk="1"/>
            <a:r>
              <a:rPr lang="en-US" dirty="0" smtClean="0"/>
              <a:t>Surreptitious means </a:t>
            </a:r>
            <a:r>
              <a:rPr lang="en-US" i="1" dirty="0" smtClean="0"/>
              <a:t>without the subject’s knowledge</a:t>
            </a:r>
          </a:p>
          <a:p>
            <a:pPr lvl="1" eaLnBrk="1"/>
            <a:r>
              <a:rPr lang="en-US" dirty="0" smtClean="0"/>
              <a:t>High error rates, even without deception</a:t>
            </a:r>
          </a:p>
          <a:p>
            <a:pPr eaLnBrk="1"/>
            <a:r>
              <a:rPr lang="en-US" b="1" dirty="0" smtClean="0"/>
              <a:t>Hand Geometry for Door Access</a:t>
            </a:r>
          </a:p>
          <a:p>
            <a:pPr lvl="1" eaLnBrk="1"/>
            <a:r>
              <a:rPr lang="en-US" dirty="0" smtClean="0"/>
              <a:t>Shape of hand</a:t>
            </a:r>
          </a:p>
          <a:p>
            <a:pPr lvl="1" eaLnBrk="1"/>
            <a:r>
              <a:rPr lang="en-US" dirty="0" smtClean="0"/>
              <a:t>Reader is very large, so usually used for door access</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Methods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59</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0962" name="Title 2"/>
          <p:cNvSpPr>
            <a:spLocks noGrp="1"/>
          </p:cNvSpPr>
          <p:nvPr>
            <p:ph type="title"/>
          </p:nvPr>
        </p:nvSpPr>
        <p:spPr>
          <a:xfrm>
            <a:off x="457200" y="274638"/>
            <a:ext cx="8305800" cy="1143000"/>
          </a:xfrm>
        </p:spPr>
        <p:txBody>
          <a:bodyPr>
            <a:normAutofit/>
          </a:bodyPr>
          <a:lstStyle/>
          <a:p>
            <a:pPr>
              <a:defRPr/>
            </a:pPr>
            <a:r>
              <a:rPr lang="en-US" dirty="0" smtClean="0"/>
              <a:t>5.5: HIIDE</a:t>
            </a:r>
            <a:r>
              <a:rPr lang="en-US" baseline="30000" dirty="0" smtClean="0"/>
              <a:t>TM </a:t>
            </a:r>
            <a:r>
              <a:rPr lang="en-US" dirty="0" smtClean="0"/>
              <a:t>Face Capture</a:t>
            </a:r>
          </a:p>
        </p:txBody>
      </p:sp>
      <p:pic>
        <p:nvPicPr>
          <p:cNvPr id="75779" name="Picture 3" descr="C:\Users\actrb\AppData\Local\Microsoft\Windows\Temporary Internet Files\Content.Word\L1ID_0057_H5_back_inuse_sunshield_face.tif"/>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1524000"/>
            <a:ext cx="6705600" cy="448017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60</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Content Placeholder 1"/>
          <p:cNvSpPr>
            <a:spLocks noGrp="1"/>
          </p:cNvSpPr>
          <p:nvPr>
            <p:ph idx="1"/>
          </p:nvPr>
        </p:nvSpPr>
        <p:spPr/>
        <p:txBody>
          <a:bodyPr/>
          <a:lstStyle/>
          <a:p>
            <a:pPr eaLnBrk="1"/>
            <a:r>
              <a:rPr lang="en-US" b="1" smtClean="0"/>
              <a:t>Voice Recognition</a:t>
            </a:r>
          </a:p>
          <a:p>
            <a:pPr lvl="1" eaLnBrk="1"/>
            <a:r>
              <a:rPr lang="en-US" smtClean="0"/>
              <a:t>High error rates</a:t>
            </a:r>
          </a:p>
          <a:p>
            <a:pPr lvl="1" eaLnBrk="1"/>
            <a:r>
              <a:rPr lang="en-US" smtClean="0"/>
              <a:t>Easily deceived by recordings</a:t>
            </a:r>
          </a:p>
          <a:p>
            <a:pPr eaLnBrk="1"/>
            <a:r>
              <a:rPr lang="en-US" b="1" smtClean="0"/>
              <a:t>Other Forms of Biometric Authentication</a:t>
            </a:r>
          </a:p>
          <a:p>
            <a:pPr lvl="1" eaLnBrk="1"/>
            <a:r>
              <a:rPr lang="en-US" smtClean="0"/>
              <a:t>Veins in the hand</a:t>
            </a:r>
          </a:p>
          <a:p>
            <a:pPr lvl="1" eaLnBrk="1"/>
            <a:r>
              <a:rPr lang="en-US" smtClean="0"/>
              <a:t>Keystroke recognition (pace in typing password)</a:t>
            </a:r>
          </a:p>
          <a:p>
            <a:pPr lvl="1" eaLnBrk="1"/>
            <a:r>
              <a:rPr lang="en-US" smtClean="0"/>
              <a:t>Signature recognition (hand-written signature)</a:t>
            </a:r>
          </a:p>
          <a:p>
            <a:pPr lvl="1" eaLnBrk="1"/>
            <a:r>
              <a:rPr lang="en-US" smtClean="0"/>
              <a:t>Gait (way the person walks) recognition</a:t>
            </a:r>
          </a:p>
        </p:txBody>
      </p:sp>
      <p:sp>
        <p:nvSpPr>
          <p:cNvPr id="5" name="Title 4"/>
          <p:cNvSpPr>
            <a:spLocks noGrp="1"/>
          </p:cNvSpPr>
          <p:nvPr>
            <p:ph type="title"/>
          </p:nvPr>
        </p:nvSpPr>
        <p:spPr/>
        <p:txBody>
          <a:bodyPr/>
          <a:lstStyle/>
          <a:p>
            <a:pPr eaLnBrk="1" fontAlgn="auto" hangingPunct="1">
              <a:spcAft>
                <a:spcPts val="0"/>
              </a:spcAft>
              <a:defRPr/>
            </a:pPr>
            <a:r>
              <a:rPr lang="en-US" dirty="0" smtClean="0"/>
              <a:t>5.5: Biometric Methods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61</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Physical Access and Security</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Passwords</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Access Cards and Tokens</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Biometric Authentication</a:t>
            </a:r>
          </a:p>
        </p:txBody>
      </p:sp>
      <p:sp>
        <p:nvSpPr>
          <p:cNvPr id="10" name="Subtitle 2"/>
          <p:cNvSpPr txBox="1">
            <a:spLocks/>
          </p:cNvSpPr>
          <p:nvPr/>
        </p:nvSpPr>
        <p:spPr>
          <a:xfrm>
            <a:off x="539750" y="37338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5.6  Cryptographic Authentication</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Authorization</a:t>
            </a:r>
          </a:p>
        </p:txBody>
      </p:sp>
      <p:sp>
        <p:nvSpPr>
          <p:cNvPr id="15" name="Slide Number Placeholder 3"/>
          <p:cNvSpPr>
            <a:spLocks noGrp="1"/>
          </p:cNvSpPr>
          <p:nvPr>
            <p:ph type="sldNum" sz="quarter" idx="11"/>
          </p:nvPr>
        </p:nvSpPr>
        <p:spPr bwMode="auto">
          <a:xfrm>
            <a:off x="0" y="6416675"/>
            <a:ext cx="990600" cy="4413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49728584-A2CF-4D0C-89AC-07298A1CBE50}" type="slidenum">
              <a:rPr lang="en-US" smtClean="0">
                <a:solidFill>
                  <a:schemeClr val="bg1"/>
                </a:solidFill>
                <a:latin typeface="Lucida Sans Unicode" pitchFamily="34" charset="0"/>
              </a:rPr>
              <a:pPr eaLnBrk="1" hangingPunct="1"/>
              <a:t>62</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Auditing</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57200" y="1096963"/>
            <a:ext cx="8229600" cy="5181600"/>
          </a:xfrm>
        </p:spPr>
        <p:txBody>
          <a:bodyPr>
            <a:normAutofit/>
          </a:bodyPr>
          <a:lstStyle/>
          <a:p>
            <a:pPr eaLnBrk="1">
              <a:lnSpc>
                <a:spcPct val="90000"/>
              </a:lnSpc>
            </a:pPr>
            <a:r>
              <a:rPr lang="en-US" b="1" smtClean="0"/>
              <a:t>Key Points from Chapter 3</a:t>
            </a:r>
          </a:p>
          <a:p>
            <a:pPr lvl="1" eaLnBrk="1">
              <a:lnSpc>
                <a:spcPct val="90000"/>
              </a:lnSpc>
            </a:pPr>
            <a:r>
              <a:rPr lang="en-US" smtClean="0"/>
              <a:t>Cryptographic systems have initial and message-by-message authentication</a:t>
            </a:r>
          </a:p>
          <a:p>
            <a:pPr lvl="1" eaLnBrk="1">
              <a:lnSpc>
                <a:spcPct val="90000"/>
              </a:lnSpc>
            </a:pPr>
            <a:r>
              <a:rPr lang="en-US" smtClean="0"/>
              <a:t>MS-CHAP uses passwords for initial authentication</a:t>
            </a:r>
          </a:p>
          <a:p>
            <a:pPr lvl="1" eaLnBrk="1">
              <a:lnSpc>
                <a:spcPct val="90000"/>
              </a:lnSpc>
            </a:pPr>
            <a:r>
              <a:rPr lang="en-US" smtClean="0"/>
              <a:t>Electronic signatures provide message-by-message authentication</a:t>
            </a:r>
          </a:p>
          <a:p>
            <a:pPr lvl="2" eaLnBrk="1">
              <a:lnSpc>
                <a:spcPct val="90000"/>
              </a:lnSpc>
            </a:pPr>
            <a:r>
              <a:rPr lang="en-US" smtClean="0"/>
              <a:t>Key-Hashed Message Authentication Codes (HMACs) are fast and inexpensive</a:t>
            </a:r>
          </a:p>
          <a:p>
            <a:pPr lvl="2" eaLnBrk="1">
              <a:lnSpc>
                <a:spcPct val="90000"/>
              </a:lnSpc>
            </a:pPr>
            <a:r>
              <a:rPr lang="en-US" smtClean="0"/>
              <a:t>Digital signatures with digital certificates are extremely strong but slow</a:t>
            </a:r>
          </a:p>
          <a:p>
            <a:pPr lvl="1" eaLnBrk="1">
              <a:lnSpc>
                <a:spcPct val="90000"/>
              </a:lnSpc>
            </a:pPr>
            <a:r>
              <a:rPr lang="en-US" smtClean="0"/>
              <a:t>Chapter 3 did not mention that public key authentication with digital certificates are also good for initial authentication</a:t>
            </a:r>
          </a:p>
          <a:p>
            <a:pPr eaLnBrk="1" hangingPunct="1">
              <a:lnSpc>
                <a:spcPct val="90000"/>
              </a:lnSpc>
            </a:pPr>
            <a:endParaRPr lang="en-US" smtClean="0"/>
          </a:p>
        </p:txBody>
      </p:sp>
      <p:sp>
        <p:nvSpPr>
          <p:cNvPr id="5" name="Title 4"/>
          <p:cNvSpPr>
            <a:spLocks noGrp="1"/>
          </p:cNvSpPr>
          <p:nvPr>
            <p:ph type="title"/>
          </p:nvPr>
        </p:nvSpPr>
        <p:spPr>
          <a:xfrm>
            <a:off x="457200" y="76200"/>
            <a:ext cx="8229600" cy="1143000"/>
          </a:xfrm>
        </p:spPr>
        <p:txBody>
          <a:bodyPr/>
          <a:lstStyle/>
          <a:p>
            <a:pPr eaLnBrk="1" fontAlgn="auto" hangingPunct="1">
              <a:spcAft>
                <a:spcPts val="0"/>
              </a:spcAft>
              <a:defRPr/>
            </a:pPr>
            <a:r>
              <a:rPr lang="en-US" dirty="0" smtClean="0"/>
              <a:t>5.6: Cryptographic Authentication</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63</a:t>
            </a:fld>
            <a:endParaRPr lang="en-US" dirty="0">
              <a:solidFill>
                <a:schemeClr val="bg1"/>
              </a:solidFill>
              <a:latin typeface="Lucida Sans Unicode" pitchFamily="34" charset="0"/>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Content Placeholder 1"/>
          <p:cNvSpPr>
            <a:spLocks noGrp="1"/>
          </p:cNvSpPr>
          <p:nvPr>
            <p:ph idx="1"/>
          </p:nvPr>
        </p:nvSpPr>
        <p:spPr/>
        <p:txBody>
          <a:bodyPr/>
          <a:lstStyle/>
          <a:p>
            <a:pPr eaLnBrk="1"/>
            <a:r>
              <a:rPr lang="en-US" b="1" dirty="0" smtClean="0"/>
              <a:t>Public Key Infrastructures (PKIs) (Figure 5-18)</a:t>
            </a:r>
          </a:p>
          <a:p>
            <a:pPr lvl="1" eaLnBrk="1"/>
            <a:r>
              <a:rPr lang="en-US" dirty="0" smtClean="0"/>
              <a:t>Firms can be their own certificate authorities (CAs)</a:t>
            </a:r>
          </a:p>
          <a:p>
            <a:pPr lvl="1" eaLnBrk="1"/>
            <a:r>
              <a:rPr lang="en-US" dirty="0"/>
              <a:t>R</a:t>
            </a:r>
            <a:r>
              <a:rPr lang="en-US" dirty="0" smtClean="0"/>
              <a:t>equires a great deal of labor</a:t>
            </a:r>
          </a:p>
          <a:p>
            <a:pPr lvl="1" eaLnBrk="1"/>
            <a:r>
              <a:rPr lang="en-US" dirty="0" smtClean="0"/>
              <a:t>Provisioning</a:t>
            </a:r>
          </a:p>
          <a:p>
            <a:pPr lvl="2" eaLnBrk="1"/>
            <a:r>
              <a:rPr lang="en-US" dirty="0" smtClean="0"/>
              <a:t>Giving the user access credentials</a:t>
            </a:r>
          </a:p>
        </p:txBody>
      </p:sp>
      <p:sp>
        <p:nvSpPr>
          <p:cNvPr id="5" name="Title 4"/>
          <p:cNvSpPr>
            <a:spLocks noGrp="1"/>
          </p:cNvSpPr>
          <p:nvPr>
            <p:ph type="title"/>
          </p:nvPr>
        </p:nvSpPr>
        <p:spPr/>
        <p:txBody>
          <a:bodyPr/>
          <a:lstStyle/>
          <a:p>
            <a:pPr eaLnBrk="1" fontAlgn="auto" hangingPunct="1">
              <a:spcAft>
                <a:spcPts val="0"/>
              </a:spcAft>
              <a:defRPr/>
            </a:pPr>
            <a:r>
              <a:rPr lang="en-US" dirty="0" smtClean="0"/>
              <a:t>5.6: Cryptographic Authentication</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64</a:t>
            </a:fld>
            <a:endParaRPr lang="en-US" dirty="0">
              <a:solidFill>
                <a:schemeClr val="bg1"/>
              </a:solidFill>
              <a:latin typeface="Lucida Sans Unicode" pitchFamily="34" charset="0"/>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81000" y="152400"/>
            <a:ext cx="8534400" cy="1143000"/>
          </a:xfrm>
        </p:spPr>
        <p:txBody>
          <a:bodyPr>
            <a:normAutofit/>
          </a:bodyPr>
          <a:lstStyle/>
          <a:p>
            <a:pPr eaLnBrk="1" fontAlgn="auto" hangingPunct="1">
              <a:spcAft>
                <a:spcPts val="0"/>
              </a:spcAft>
              <a:defRPr/>
            </a:pPr>
            <a:r>
              <a:rPr lang="en-US" sz="2600" dirty="0" smtClean="0"/>
              <a:t>5.6: Functions of a Public Key Infrastructure (PKI)</a:t>
            </a:r>
            <a:endParaRPr lang="en-US" sz="2600" dirty="0"/>
          </a:p>
        </p:txBody>
      </p:sp>
      <p:pic>
        <p:nvPicPr>
          <p:cNvPr id="80901" name="Picture 6"/>
          <p:cNvPicPr>
            <a:picLocks noChangeAspect="1" noChangeArrowheads="1"/>
          </p:cNvPicPr>
          <p:nvPr/>
        </p:nvPicPr>
        <p:blipFill>
          <a:blip r:embed="rId2">
            <a:extLst>
              <a:ext uri="{28A0092B-C50C-407E-A947-70E740481C1C}">
                <a14:useLocalDpi xmlns:a14="http://schemas.microsoft.com/office/drawing/2010/main" val="0"/>
              </a:ext>
            </a:extLst>
          </a:blip>
          <a:srcRect l="4475" t="10078" r="7520" b="5602"/>
          <a:stretch>
            <a:fillRect/>
          </a:stretch>
        </p:blipFill>
        <p:spPr bwMode="auto">
          <a:xfrm>
            <a:off x="560530" y="1143000"/>
            <a:ext cx="7935770" cy="4876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65</a:t>
            </a:fld>
            <a:endParaRPr lang="en-US" dirty="0">
              <a:solidFill>
                <a:schemeClr val="bg1"/>
              </a:solidFill>
              <a:latin typeface="Lucida Sans Unicode" pitchFamily="34" charset="0"/>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Content Placeholder 1"/>
          <p:cNvSpPr>
            <a:spLocks noGrp="1"/>
          </p:cNvSpPr>
          <p:nvPr>
            <p:ph idx="1"/>
          </p:nvPr>
        </p:nvSpPr>
        <p:spPr/>
        <p:txBody>
          <a:bodyPr/>
          <a:lstStyle/>
          <a:p>
            <a:pPr eaLnBrk="1"/>
            <a:r>
              <a:rPr lang="en-US" b="1" dirty="0" smtClean="0"/>
              <a:t>Public Key Infrastructures (PKIs) (Figure 5-18)</a:t>
            </a:r>
          </a:p>
          <a:p>
            <a:pPr lvl="1" eaLnBrk="1"/>
            <a:r>
              <a:rPr lang="en-US" sz="2400" dirty="0" smtClean="0"/>
              <a:t>Provisioning</a:t>
            </a:r>
          </a:p>
          <a:p>
            <a:pPr lvl="2" eaLnBrk="1"/>
            <a:r>
              <a:rPr lang="en-US" sz="2300" dirty="0" smtClean="0"/>
              <a:t>Human registration is often the weakest link</a:t>
            </a:r>
          </a:p>
          <a:p>
            <a:pPr lvl="3" eaLnBrk="1"/>
            <a:r>
              <a:rPr lang="en-US" dirty="0" smtClean="0"/>
              <a:t>If an impostor is given credentials, no technology access controls will work</a:t>
            </a:r>
          </a:p>
          <a:p>
            <a:pPr lvl="3" eaLnBrk="1"/>
            <a:r>
              <a:rPr lang="en-US" dirty="0" smtClean="0"/>
              <a:t>Limit who can submit names for registration</a:t>
            </a:r>
          </a:p>
          <a:p>
            <a:pPr lvl="3" eaLnBrk="1"/>
            <a:r>
              <a:rPr lang="en-US" dirty="0" smtClean="0"/>
              <a:t>Limit who can authorize registration</a:t>
            </a:r>
          </a:p>
          <a:p>
            <a:pPr lvl="3" eaLnBrk="1"/>
            <a:r>
              <a:rPr lang="en-US" dirty="0" smtClean="0"/>
              <a:t>Have rules for exceptions</a:t>
            </a:r>
          </a:p>
          <a:p>
            <a:pPr lvl="2" eaLnBrk="1"/>
            <a:r>
              <a:rPr lang="en-US" sz="2300" dirty="0" smtClean="0"/>
              <a:t>Must have effective terminating procedures</a:t>
            </a:r>
          </a:p>
          <a:p>
            <a:pPr lvl="2" eaLnBrk="1"/>
            <a:r>
              <a:rPr lang="en-US" sz="2300" dirty="0" smtClean="0"/>
              <a:t>Supervisors and Human Resources department must assist</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5.6: Cryptographic Authentication</a:t>
            </a:r>
            <a:endParaRPr lang="en-US" dirty="0"/>
          </a:p>
        </p:txBody>
      </p:sp>
      <p:sp>
        <p:nvSpPr>
          <p:cNvPr id="6"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66</a:t>
            </a:fld>
            <a:endParaRPr lang="en-US" dirty="0">
              <a:solidFill>
                <a:schemeClr val="bg1"/>
              </a:solidFill>
              <a:latin typeface="Lucida Sans Unicode" pitchFamily="34" charset="0"/>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Physical Access and Security</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Passwords</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Access Cards and Tokens</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Biometric Authentication</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Cryptographic Authentication</a:t>
            </a:r>
          </a:p>
        </p:txBody>
      </p:sp>
      <p:sp>
        <p:nvSpPr>
          <p:cNvPr id="11" name="Subtitle 2"/>
          <p:cNvSpPr txBox="1">
            <a:spLocks/>
          </p:cNvSpPr>
          <p:nvPr/>
        </p:nvSpPr>
        <p:spPr>
          <a:xfrm>
            <a:off x="539750" y="4267200"/>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5.7  Authorization</a:t>
            </a:r>
          </a:p>
        </p:txBody>
      </p:sp>
      <p:sp>
        <p:nvSpPr>
          <p:cNvPr id="15" name="Slide Number Placeholder 3"/>
          <p:cNvSpPr>
            <a:spLocks noGrp="1"/>
          </p:cNvSpPr>
          <p:nvPr>
            <p:ph type="sldNum" sz="quarter" idx="11"/>
          </p:nvPr>
        </p:nvSpPr>
        <p:spPr bwMode="auto">
          <a:xfrm>
            <a:off x="0" y="6416675"/>
            <a:ext cx="990600" cy="4413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179A836C-E440-42F3-BEF6-C29554C7B723}" type="slidenum">
              <a:rPr lang="en-US" smtClean="0">
                <a:solidFill>
                  <a:schemeClr val="bg1"/>
                </a:solidFill>
                <a:latin typeface="Lucida Sans Unicode" pitchFamily="34" charset="0"/>
              </a:rPr>
              <a:pPr eaLnBrk="1" hangingPunct="1"/>
              <a:t>67</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Auditing</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Content Placeholder 1"/>
          <p:cNvSpPr>
            <a:spLocks noGrp="1"/>
          </p:cNvSpPr>
          <p:nvPr>
            <p:ph idx="1"/>
          </p:nvPr>
        </p:nvSpPr>
        <p:spPr/>
        <p:txBody>
          <a:bodyPr/>
          <a:lstStyle/>
          <a:p>
            <a:pPr eaLnBrk="1"/>
            <a:r>
              <a:rPr lang="en-US" b="1" smtClean="0"/>
              <a:t>Authorizations</a:t>
            </a:r>
          </a:p>
          <a:p>
            <a:pPr lvl="1" eaLnBrk="1"/>
            <a:r>
              <a:rPr lang="en-US" smtClean="0"/>
              <a:t>Authentication: Proof of identity</a:t>
            </a:r>
          </a:p>
          <a:p>
            <a:pPr lvl="1" eaLnBrk="1"/>
            <a:r>
              <a:rPr lang="en-US" smtClean="0"/>
              <a:t>Authorization: The assignment of permissions  (specific authorizations) to individuals or roles</a:t>
            </a:r>
          </a:p>
          <a:p>
            <a:pPr lvl="1" eaLnBrk="1"/>
            <a:r>
              <a:rPr lang="en-US" smtClean="0"/>
              <a:t>Just because you are authenticated does not mean that you should be able to do everything</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5.7: Principle of Least Permissions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68</a:t>
            </a:fld>
            <a:endParaRPr lang="en-US" dirty="0">
              <a:solidFill>
                <a:schemeClr val="bg1"/>
              </a:solidFill>
              <a:latin typeface="Lucida Sans Unicode"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482" name="Content Placeholder 1"/>
          <p:cNvSpPr>
            <a:spLocks noGrp="1"/>
          </p:cNvSpPr>
          <p:nvPr>
            <p:ph idx="1"/>
          </p:nvPr>
        </p:nvSpPr>
        <p:spPr/>
        <p:txBody>
          <a:bodyPr/>
          <a:lstStyle/>
          <a:p>
            <a:pPr eaLnBrk="1"/>
            <a:r>
              <a:rPr lang="en-US" b="1" smtClean="0"/>
              <a:t>The AAA Protections</a:t>
            </a:r>
          </a:p>
          <a:p>
            <a:pPr lvl="1" eaLnBrk="1"/>
            <a:r>
              <a:rPr lang="en-US" smtClean="0"/>
              <a:t>Authentication—supplicant sends credentials to verifier to authenticate the supplicant</a:t>
            </a:r>
          </a:p>
          <a:p>
            <a:pPr lvl="1" eaLnBrk="1"/>
            <a:r>
              <a:rPr lang="en-US" smtClean="0"/>
              <a:t>Authorization—what permissions the authenticated user will have</a:t>
            </a:r>
          </a:p>
          <a:p>
            <a:pPr lvl="2" eaLnBrk="1"/>
            <a:r>
              <a:rPr lang="en-US" smtClean="0"/>
              <a:t>What resources he or she can get to at all</a:t>
            </a:r>
          </a:p>
          <a:p>
            <a:pPr lvl="2" eaLnBrk="1"/>
            <a:r>
              <a:rPr lang="en-US" smtClean="0"/>
              <a:t>What he or she can do with these resources</a:t>
            </a:r>
          </a:p>
          <a:p>
            <a:pPr lvl="1" eaLnBrk="1"/>
            <a:r>
              <a:rPr lang="en-US" smtClean="0"/>
              <a:t>Auditing—recording what people do in log files</a:t>
            </a:r>
          </a:p>
          <a:p>
            <a:pPr lvl="2" eaLnBrk="1"/>
            <a:r>
              <a:rPr lang="en-US" smtClean="0"/>
              <a:t>Detecting attacks</a:t>
            </a:r>
          </a:p>
          <a:p>
            <a:pPr lvl="2" eaLnBrk="1"/>
            <a:r>
              <a:rPr lang="en-US" smtClean="0"/>
              <a:t>Identifying breakdowns in implementation</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 Access Control</a:t>
            </a:r>
            <a:endParaRPr lang="en-US" dirty="0"/>
          </a:p>
        </p:txBody>
      </p:sp>
      <p:sp>
        <p:nvSpPr>
          <p:cNvPr id="7" name="Slide Number Placeholder 3"/>
          <p:cNvSpPr>
            <a:spLocks noGrp="1"/>
          </p:cNvSpPr>
          <p:nvPr>
            <p:ph type="sldNum" sz="quarter" idx="11"/>
          </p:nvPr>
        </p:nvSpPr>
        <p:spPr bwMode="auto">
          <a:xfrm>
            <a:off x="0" y="6248400"/>
            <a:ext cx="762000" cy="3651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6</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Content Placeholder 1"/>
          <p:cNvSpPr>
            <a:spLocks noGrp="1"/>
          </p:cNvSpPr>
          <p:nvPr>
            <p:ph idx="1"/>
          </p:nvPr>
        </p:nvSpPr>
        <p:spPr/>
        <p:txBody>
          <a:bodyPr/>
          <a:lstStyle/>
          <a:p>
            <a:pPr eaLnBrk="1"/>
            <a:r>
              <a:rPr lang="en-US" b="1" smtClean="0"/>
              <a:t>Principle of Least Permissions</a:t>
            </a:r>
          </a:p>
          <a:p>
            <a:pPr lvl="1" eaLnBrk="1"/>
            <a:r>
              <a:rPr lang="en-US" smtClean="0"/>
              <a:t>Initially give people only the permissions a person absolutely needs to do his or her job</a:t>
            </a:r>
          </a:p>
          <a:p>
            <a:pPr lvl="1" eaLnBrk="1"/>
            <a:r>
              <a:rPr lang="en-US" smtClean="0"/>
              <a:t>If assignment is too narrow, additional permissions may be given</a:t>
            </a:r>
          </a:p>
          <a:p>
            <a:pPr lvl="2" eaLnBrk="1"/>
            <a:r>
              <a:rPr lang="en-US" smtClean="0"/>
              <a:t>If assignment is too narrow, the system fails safely</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5.7: Principle of Least Permissions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69</a:t>
            </a:fld>
            <a:endParaRPr lang="en-US" dirty="0">
              <a:solidFill>
                <a:schemeClr val="bg1"/>
              </a:solidFill>
              <a:latin typeface="Lucida Sans Unicode" pitchFamily="34" charset="0"/>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Content Placeholder 1"/>
          <p:cNvSpPr>
            <a:spLocks noGrp="1"/>
          </p:cNvSpPr>
          <p:nvPr>
            <p:ph idx="1"/>
          </p:nvPr>
        </p:nvSpPr>
        <p:spPr/>
        <p:txBody>
          <a:bodyPr/>
          <a:lstStyle/>
          <a:p>
            <a:pPr eaLnBrk="1"/>
            <a:r>
              <a:rPr lang="en-US" b="1" smtClean="0"/>
              <a:t>Principle of Least Permissions</a:t>
            </a:r>
          </a:p>
          <a:p>
            <a:pPr lvl="1" eaLnBrk="1"/>
            <a:r>
              <a:rPr lang="en-US" smtClean="0"/>
              <a:t>System has permissions A, B, C, D, E, and F</a:t>
            </a:r>
          </a:p>
          <a:p>
            <a:pPr lvl="2" eaLnBrk="1"/>
            <a:r>
              <a:rPr lang="en-US" smtClean="0"/>
              <a:t>Person needs A, C, and E</a:t>
            </a:r>
          </a:p>
          <a:p>
            <a:pPr lvl="2" eaLnBrk="1"/>
            <a:r>
              <a:rPr lang="en-US" smtClean="0"/>
              <a:t>If only given A and C, can add E later although user will be inconvenienced</a:t>
            </a:r>
          </a:p>
          <a:p>
            <a:pPr lvl="2" eaLnBrk="1"/>
            <a:r>
              <a:rPr lang="en-US" smtClean="0"/>
              <a:t>Errors tend not to create security problems</a:t>
            </a:r>
          </a:p>
          <a:p>
            <a:pPr lvl="2" eaLnBrk="1"/>
            <a:r>
              <a:rPr lang="en-US" smtClean="0"/>
              <a:t>Fails safely</a:t>
            </a:r>
          </a:p>
          <a:p>
            <a:pPr lvl="1" eaLnBrk="1"/>
            <a:r>
              <a:rPr lang="en-US" smtClean="0"/>
              <a:t>This will frustrate users somewhat</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5.7: Principle of Least Permissions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70</a:t>
            </a:fld>
            <a:endParaRPr lang="en-US" dirty="0">
              <a:solidFill>
                <a:schemeClr val="bg1"/>
              </a:solidFill>
              <a:latin typeface="Lucida Sans Unicode" pitchFamily="34" charset="0"/>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Content Placeholder 1"/>
          <p:cNvSpPr>
            <a:spLocks noGrp="1"/>
          </p:cNvSpPr>
          <p:nvPr>
            <p:ph idx="1"/>
          </p:nvPr>
        </p:nvSpPr>
        <p:spPr>
          <a:xfrm>
            <a:off x="457200" y="1481138"/>
            <a:ext cx="8382000" cy="4525962"/>
          </a:xfrm>
        </p:spPr>
        <p:txBody>
          <a:bodyPr/>
          <a:lstStyle/>
          <a:p>
            <a:pPr eaLnBrk="1"/>
            <a:r>
              <a:rPr lang="en-US" b="1" dirty="0" smtClean="0"/>
              <a:t>Giving Extensive or Full Permissions Initially Is Bad</a:t>
            </a:r>
          </a:p>
          <a:p>
            <a:pPr lvl="1" eaLnBrk="1"/>
            <a:r>
              <a:rPr lang="en-US" dirty="0" smtClean="0"/>
              <a:t>User will almost always have the permissions to do his or her job</a:t>
            </a:r>
          </a:p>
          <a:p>
            <a:pPr lvl="1" eaLnBrk="1"/>
            <a:r>
              <a:rPr lang="en-US" dirty="0" smtClean="0"/>
              <a:t>System has permissions A, B, C, D, E, and F</a:t>
            </a:r>
          </a:p>
          <a:p>
            <a:pPr lvl="2" eaLnBrk="1"/>
            <a:r>
              <a:rPr lang="en-US" dirty="0" smtClean="0"/>
              <a:t>Person needs A, C, and E</a:t>
            </a:r>
          </a:p>
          <a:p>
            <a:pPr lvl="2" eaLnBrk="1"/>
            <a:r>
              <a:rPr lang="en-US" dirty="0" smtClean="0"/>
              <a:t>If given all, but take away B and D, still has F</a:t>
            </a:r>
          </a:p>
          <a:p>
            <a:pPr lvl="2" eaLnBrk="1"/>
            <a:r>
              <a:rPr lang="en-US" dirty="0" smtClean="0"/>
              <a:t>Errors tend to create security problems</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5.7: Principle of Least Permissions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71</a:t>
            </a:fld>
            <a:endParaRPr lang="en-US" dirty="0">
              <a:solidFill>
                <a:schemeClr val="bg1"/>
              </a:solidFill>
              <a:latin typeface="Lucida Sans Unicode" pitchFamily="34" charset="0"/>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Content Placeholder 1"/>
          <p:cNvSpPr>
            <a:spLocks noGrp="1"/>
          </p:cNvSpPr>
          <p:nvPr>
            <p:ph idx="1"/>
          </p:nvPr>
        </p:nvSpPr>
        <p:spPr/>
        <p:txBody>
          <a:bodyPr/>
          <a:lstStyle/>
          <a:p>
            <a:pPr eaLnBrk="1"/>
            <a:r>
              <a:rPr lang="en-US" b="1" smtClean="0"/>
              <a:t>Giving Extensive or Full Permissions Initially Is Bad</a:t>
            </a:r>
          </a:p>
          <a:p>
            <a:pPr lvl="1" eaLnBrk="1"/>
            <a:r>
              <a:rPr lang="en-US" smtClean="0"/>
              <a:t>Assignments can be taken away, but this is subject to errors</a:t>
            </a:r>
          </a:p>
          <a:p>
            <a:pPr lvl="1" eaLnBrk="1"/>
            <a:r>
              <a:rPr lang="en-US" smtClean="0"/>
              <a:t>Such errors could give excessive permissions to the user</a:t>
            </a:r>
          </a:p>
          <a:p>
            <a:pPr lvl="1" eaLnBrk="1"/>
            <a:r>
              <a:rPr lang="en-US" smtClean="0"/>
              <a:t>This could allow the user to take actions contrary to security policy</a:t>
            </a:r>
          </a:p>
          <a:p>
            <a:pPr lvl="1" eaLnBrk="1"/>
            <a:r>
              <a:rPr lang="en-US" smtClean="0"/>
              <a:t>Giving all or extensive permissions and taking some away does not fail safely</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5.7: Principle of Least Permissions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72</a:t>
            </a:fld>
            <a:endParaRPr lang="en-US" dirty="0">
              <a:solidFill>
                <a:schemeClr val="bg1"/>
              </a:solidFill>
              <a:latin typeface="Lucida Sans Unicode" pitchFamily="34" charset="0"/>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Physical Access and Security</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Passwords</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Access Cards and Tokens</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Biometric Authentication</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Cryptographic Authentication</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Authorization</a:t>
            </a:r>
          </a:p>
        </p:txBody>
      </p:sp>
      <p:sp>
        <p:nvSpPr>
          <p:cNvPr id="15" name="Slide Number Placeholder 3"/>
          <p:cNvSpPr>
            <a:spLocks noGrp="1"/>
          </p:cNvSpPr>
          <p:nvPr>
            <p:ph type="sldNum" sz="quarter" idx="11"/>
          </p:nvPr>
        </p:nvSpPr>
        <p:spPr bwMode="auto">
          <a:xfrm>
            <a:off x="0" y="6416675"/>
            <a:ext cx="1066800" cy="4413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C7E4CB4A-3310-4D98-AB1B-9A68BA7CE31D}" type="slidenum">
              <a:rPr lang="en-US" smtClean="0">
                <a:solidFill>
                  <a:schemeClr val="bg1"/>
                </a:solidFill>
                <a:latin typeface="Lucida Sans Unicode" pitchFamily="34" charset="0"/>
              </a:rPr>
              <a:pPr eaLnBrk="1" hangingPunct="1"/>
              <a:t>73</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5.8  Auditing</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Content Placeholder 1"/>
          <p:cNvSpPr>
            <a:spLocks noGrp="1"/>
          </p:cNvSpPr>
          <p:nvPr>
            <p:ph idx="1"/>
          </p:nvPr>
        </p:nvSpPr>
        <p:spPr/>
        <p:txBody>
          <a:bodyPr/>
          <a:lstStyle/>
          <a:p>
            <a:pPr eaLnBrk="1"/>
            <a:r>
              <a:rPr lang="en-US" b="1" smtClean="0"/>
              <a:t>Auditing</a:t>
            </a:r>
          </a:p>
          <a:p>
            <a:pPr lvl="1" eaLnBrk="1"/>
            <a:r>
              <a:rPr lang="en-US" smtClean="0"/>
              <a:t>Authentication: Who a person is</a:t>
            </a:r>
          </a:p>
          <a:p>
            <a:pPr lvl="1" eaLnBrk="1"/>
            <a:r>
              <a:rPr lang="en-US" smtClean="0"/>
              <a:t>Authorization: What a person may do with a resource</a:t>
            </a:r>
          </a:p>
          <a:p>
            <a:pPr lvl="1" eaLnBrk="1"/>
            <a:r>
              <a:rPr lang="en-US" smtClean="0"/>
              <a:t>Auditing: What the person </a:t>
            </a:r>
            <a:r>
              <a:rPr lang="en-US" i="1" smtClean="0"/>
              <a:t>actually did</a:t>
            </a:r>
            <a:endParaRPr lang="en-US" smtClean="0"/>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5.8: Auditing</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74</a:t>
            </a:fld>
            <a:endParaRPr lang="en-US" dirty="0">
              <a:solidFill>
                <a:schemeClr val="bg1"/>
              </a:solidFill>
              <a:latin typeface="Lucida Sans Unicode" pitchFamily="34" charset="0"/>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Content Placeholder 1"/>
          <p:cNvSpPr>
            <a:spLocks noGrp="1"/>
          </p:cNvSpPr>
          <p:nvPr>
            <p:ph idx="1"/>
          </p:nvPr>
        </p:nvSpPr>
        <p:spPr/>
        <p:txBody>
          <a:bodyPr/>
          <a:lstStyle/>
          <a:p>
            <a:pPr eaLnBrk="1"/>
            <a:r>
              <a:rPr lang="en-US" b="1" smtClean="0"/>
              <a:t>Logging</a:t>
            </a:r>
          </a:p>
          <a:p>
            <a:pPr lvl="1" eaLnBrk="1"/>
            <a:r>
              <a:rPr lang="en-US" smtClean="0"/>
              <a:t>Events</a:t>
            </a:r>
          </a:p>
          <a:p>
            <a:pPr lvl="1" eaLnBrk="1"/>
            <a:r>
              <a:rPr lang="en-US" smtClean="0"/>
              <a:t>On a server, logins, failed login attempts, file deletions, and so forth</a:t>
            </a:r>
          </a:p>
          <a:p>
            <a:pPr lvl="1" eaLnBrk="1"/>
            <a:r>
              <a:rPr lang="en-US" smtClean="0"/>
              <a:t>Events are stored in a log file</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5.8: Auditing</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75</a:t>
            </a:fld>
            <a:endParaRPr lang="en-US" dirty="0">
              <a:solidFill>
                <a:schemeClr val="bg1"/>
              </a:solidFill>
              <a:latin typeface="Lucida Sans Unicode" pitchFamily="34" charset="0"/>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Content Placeholder 1"/>
          <p:cNvSpPr>
            <a:spLocks noGrp="1"/>
          </p:cNvSpPr>
          <p:nvPr>
            <p:ph idx="1"/>
          </p:nvPr>
        </p:nvSpPr>
        <p:spPr/>
        <p:txBody>
          <a:bodyPr/>
          <a:lstStyle/>
          <a:p>
            <a:pPr eaLnBrk="1"/>
            <a:r>
              <a:rPr lang="en-US" b="1" smtClean="0"/>
              <a:t>Log Reading</a:t>
            </a:r>
          </a:p>
          <a:p>
            <a:pPr lvl="1" eaLnBrk="1"/>
            <a:r>
              <a:rPr lang="en-US" smtClean="0"/>
              <a:t>Regular log reading is crucial or the log becomes a useless write-only memory</a:t>
            </a:r>
          </a:p>
          <a:p>
            <a:pPr lvl="1" eaLnBrk="1"/>
            <a:r>
              <a:rPr lang="en-US" smtClean="0"/>
              <a:t>Periodic external audits of log file entries and reading practices</a:t>
            </a:r>
          </a:p>
          <a:p>
            <a:pPr lvl="1" eaLnBrk="1"/>
            <a:r>
              <a:rPr lang="en-US" smtClean="0"/>
              <a:t>Automatic alerts for strong threats</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5.8: Auditing</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76</a:t>
            </a:fld>
            <a:endParaRPr lang="en-US" dirty="0">
              <a:solidFill>
                <a:schemeClr val="bg1"/>
              </a:solidFill>
              <a:latin typeface="Lucida Sans Unicode" pitchFamily="34" charset="0"/>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Physical Access and Security</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Passwords</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Access Cards and Tokens</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Biometric Authentication</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Cryptographic Authentication</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Authorization</a:t>
            </a:r>
          </a:p>
        </p:txBody>
      </p:sp>
      <p:sp>
        <p:nvSpPr>
          <p:cNvPr id="15" name="Slide Number Placeholder 3"/>
          <p:cNvSpPr>
            <a:spLocks noGrp="1"/>
          </p:cNvSpPr>
          <p:nvPr>
            <p:ph type="sldNum" sz="quarter" idx="11"/>
          </p:nvPr>
        </p:nvSpPr>
        <p:spPr bwMode="auto">
          <a:xfrm>
            <a:off x="0" y="6416675"/>
            <a:ext cx="1066800" cy="4413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0831AADC-3061-4941-9E9D-ED61844A7456}" type="slidenum">
              <a:rPr lang="en-US" smtClean="0">
                <a:solidFill>
                  <a:schemeClr val="bg1"/>
                </a:solidFill>
                <a:latin typeface="Lucida Sans Unicode" pitchFamily="34" charset="0"/>
              </a:rPr>
              <a:pPr eaLnBrk="1" hangingPunct="1"/>
              <a:t>77</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Auditing</a:t>
            </a:r>
          </a:p>
        </p:txBody>
      </p:sp>
      <p:sp>
        <p:nvSpPr>
          <p:cNvPr id="16" name="Subtitle 2"/>
          <p:cNvSpPr txBox="1">
            <a:spLocks/>
          </p:cNvSpPr>
          <p:nvPr/>
        </p:nvSpPr>
        <p:spPr>
          <a:xfrm>
            <a:off x="533400" y="5324475"/>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a:bodyPr>
          <a:lstStyle/>
          <a:p>
            <a:pPr eaLnBrk="1" fontAlgn="auto" hangingPunct="1">
              <a:spcAft>
                <a:spcPts val="0"/>
              </a:spcAft>
              <a:defRPr/>
            </a:pPr>
            <a:r>
              <a:rPr lang="en-US" sz="3000" dirty="0" smtClean="0"/>
              <a:t>5.9: RADIUS Central Authentication Server</a:t>
            </a:r>
            <a:endParaRPr lang="en-US" sz="3000" dirty="0"/>
          </a:p>
        </p:txBody>
      </p:sp>
      <p:pic>
        <p:nvPicPr>
          <p:cNvPr id="94213" name="Picture 6"/>
          <p:cNvPicPr>
            <a:picLocks noChangeAspect="1" noChangeArrowheads="1"/>
          </p:cNvPicPr>
          <p:nvPr/>
        </p:nvPicPr>
        <p:blipFill>
          <a:blip r:embed="rId2">
            <a:extLst>
              <a:ext uri="{28A0092B-C50C-407E-A947-70E740481C1C}">
                <a14:useLocalDpi xmlns:a14="http://schemas.microsoft.com/office/drawing/2010/main" val="0"/>
              </a:ext>
            </a:extLst>
          </a:blip>
          <a:srcRect l="8949" t="13889" r="2548" b="7407"/>
          <a:stretch>
            <a:fillRect/>
          </a:stretch>
        </p:blipFill>
        <p:spPr bwMode="auto">
          <a:xfrm>
            <a:off x="190971" y="1371600"/>
            <a:ext cx="8936096" cy="426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78</a:t>
            </a:fld>
            <a:endParaRPr lang="en-US" dirty="0">
              <a:solidFill>
                <a:schemeClr val="bg1"/>
              </a:solidFill>
              <a:latin typeface="Lucida Sans Unicode"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1506" name="Content Placeholder 1"/>
          <p:cNvSpPr>
            <a:spLocks noGrp="1"/>
          </p:cNvSpPr>
          <p:nvPr>
            <p:ph idx="1"/>
          </p:nvPr>
        </p:nvSpPr>
        <p:spPr/>
        <p:txBody>
          <a:bodyPr/>
          <a:lstStyle/>
          <a:p>
            <a:pPr eaLnBrk="1"/>
            <a:r>
              <a:rPr lang="en-US" b="1" dirty="0" smtClean="0"/>
              <a:t>Beyond Passwords</a:t>
            </a:r>
          </a:p>
          <a:p>
            <a:pPr lvl="1" eaLnBrk="1"/>
            <a:r>
              <a:rPr lang="en-US" dirty="0" smtClean="0"/>
              <a:t>Passwords used to be sufficiently strong</a:t>
            </a:r>
          </a:p>
          <a:p>
            <a:pPr lvl="1" eaLnBrk="1"/>
            <a:r>
              <a:rPr lang="en-US" dirty="0" smtClean="0"/>
              <a:t>This is no longer true thanks to increasing computer speeds available to hackers</a:t>
            </a:r>
          </a:p>
          <a:p>
            <a:pPr lvl="1" eaLnBrk="1"/>
            <a:r>
              <a:rPr lang="en-US" dirty="0" smtClean="0"/>
              <a:t>Companies must move to better authentication options</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 Access Control</a:t>
            </a:r>
            <a:endParaRPr lang="en-US" dirty="0"/>
          </a:p>
        </p:txBody>
      </p:sp>
      <p:sp>
        <p:nvSpPr>
          <p:cNvPr id="7" name="Slide Number Placeholder 3"/>
          <p:cNvSpPr>
            <a:spLocks noGrp="1"/>
          </p:cNvSpPr>
          <p:nvPr>
            <p:ph type="sldNum" sz="quarter" idx="11"/>
          </p:nvPr>
        </p:nvSpPr>
        <p:spPr bwMode="auto">
          <a:xfrm>
            <a:off x="0" y="6248400"/>
            <a:ext cx="762000" cy="3651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7</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eaLnBrk="1" fontAlgn="auto" hangingPunct="1">
              <a:spcAft>
                <a:spcPts val="0"/>
              </a:spcAft>
              <a:defRPr/>
            </a:pPr>
            <a:r>
              <a:rPr lang="en-US" dirty="0" smtClean="0"/>
              <a:t>5.9: Kerberos Initial Login</a:t>
            </a:r>
            <a:endParaRPr lang="en-US" dirty="0"/>
          </a:p>
        </p:txBody>
      </p:sp>
      <p:pic>
        <p:nvPicPr>
          <p:cNvPr id="95237" name="Picture 6"/>
          <p:cNvPicPr>
            <a:picLocks noChangeAspect="1" noChangeArrowheads="1"/>
          </p:cNvPicPr>
          <p:nvPr/>
        </p:nvPicPr>
        <p:blipFill>
          <a:blip r:embed="rId2">
            <a:extLst>
              <a:ext uri="{28A0092B-C50C-407E-A947-70E740481C1C}">
                <a14:useLocalDpi xmlns:a14="http://schemas.microsoft.com/office/drawing/2010/main" val="0"/>
              </a:ext>
            </a:extLst>
          </a:blip>
          <a:srcRect l="6464" t="12282" r="5531" b="5016"/>
          <a:stretch>
            <a:fillRect/>
          </a:stretch>
        </p:blipFill>
        <p:spPr bwMode="auto">
          <a:xfrm>
            <a:off x="508000" y="1219200"/>
            <a:ext cx="8145463" cy="4648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79</a:t>
            </a:fld>
            <a:endParaRPr lang="en-US" dirty="0">
              <a:solidFill>
                <a:schemeClr val="bg1"/>
              </a:solidFill>
              <a:latin typeface="Lucida Sans Unicode" pitchFamily="34" charset="0"/>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5.9: Kerberos Ticket Granting Service</a:t>
            </a:r>
            <a:endParaRPr lang="en-US" dirty="0"/>
          </a:p>
        </p:txBody>
      </p:sp>
      <p:pic>
        <p:nvPicPr>
          <p:cNvPr id="96261" name="Picture 6"/>
          <p:cNvPicPr>
            <a:picLocks noChangeAspect="1" noChangeArrowheads="1"/>
          </p:cNvPicPr>
          <p:nvPr/>
        </p:nvPicPr>
        <p:blipFill>
          <a:blip r:embed="rId2">
            <a:extLst>
              <a:ext uri="{28A0092B-C50C-407E-A947-70E740481C1C}">
                <a14:useLocalDpi xmlns:a14="http://schemas.microsoft.com/office/drawing/2010/main" val="0"/>
              </a:ext>
            </a:extLst>
          </a:blip>
          <a:srcRect l="7458" t="10645" r="4536" b="4198"/>
          <a:stretch>
            <a:fillRect/>
          </a:stretch>
        </p:blipFill>
        <p:spPr bwMode="auto">
          <a:xfrm>
            <a:off x="457200" y="1136015"/>
            <a:ext cx="8153400" cy="47901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80</a:t>
            </a:fld>
            <a:endParaRPr lang="en-US" dirty="0">
              <a:solidFill>
                <a:schemeClr val="bg1"/>
              </a:solidFill>
              <a:latin typeface="Lucida Sans Unicode" pitchFamily="34" charset="0"/>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2400"/>
            <a:ext cx="8229600" cy="792162"/>
          </a:xfrm>
        </p:spPr>
        <p:txBody>
          <a:bodyPr/>
          <a:lstStyle/>
          <a:p>
            <a:pPr eaLnBrk="1" hangingPunct="1">
              <a:defRPr/>
            </a:pPr>
            <a:r>
              <a:rPr lang="en-US" dirty="0" smtClean="0"/>
              <a:t>What’s Next?</a:t>
            </a:r>
            <a:endParaRPr lang="en-US" dirty="0"/>
          </a:p>
        </p:txBody>
      </p:sp>
      <p:sp>
        <p:nvSpPr>
          <p:cNvPr id="4" name="Subtitle 2"/>
          <p:cNvSpPr txBox="1">
            <a:spLocks/>
          </p:cNvSpPr>
          <p:nvPr/>
        </p:nvSpPr>
        <p:spPr>
          <a:xfrm>
            <a:off x="539750" y="1066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fontAlgn="auto">
              <a:spcAft>
                <a:spcPts val="0"/>
              </a:spcAft>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5.1  Introduction</a:t>
            </a:r>
          </a:p>
        </p:txBody>
      </p:sp>
      <p:sp>
        <p:nvSpPr>
          <p:cNvPr id="6" name="Subtitle 2"/>
          <p:cNvSpPr txBox="1">
            <a:spLocks/>
          </p:cNvSpPr>
          <p:nvPr/>
        </p:nvSpPr>
        <p:spPr>
          <a:xfrm>
            <a:off x="539750" y="1600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.2  Physical Access and Security</a:t>
            </a:r>
          </a:p>
        </p:txBody>
      </p:sp>
      <p:sp>
        <p:nvSpPr>
          <p:cNvPr id="7" name="Subtitle 2"/>
          <p:cNvSpPr txBox="1">
            <a:spLocks/>
          </p:cNvSpPr>
          <p:nvPr/>
        </p:nvSpPr>
        <p:spPr>
          <a:xfrm>
            <a:off x="539750" y="21336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.3  Passwords</a:t>
            </a:r>
          </a:p>
        </p:txBody>
      </p:sp>
      <p:sp>
        <p:nvSpPr>
          <p:cNvPr id="8" name="Subtitle 2"/>
          <p:cNvSpPr txBox="1">
            <a:spLocks/>
          </p:cNvSpPr>
          <p:nvPr/>
        </p:nvSpPr>
        <p:spPr>
          <a:xfrm>
            <a:off x="539750" y="26670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.4  Access Cards and Tokens</a:t>
            </a:r>
          </a:p>
        </p:txBody>
      </p:sp>
      <p:sp>
        <p:nvSpPr>
          <p:cNvPr id="9" name="Subtitle 2"/>
          <p:cNvSpPr txBox="1">
            <a:spLocks/>
          </p:cNvSpPr>
          <p:nvPr/>
        </p:nvSpPr>
        <p:spPr>
          <a:xfrm>
            <a:off x="539750" y="32004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.5  Biometric Authentication</a:t>
            </a:r>
          </a:p>
        </p:txBody>
      </p:sp>
      <p:sp>
        <p:nvSpPr>
          <p:cNvPr id="10" name="Subtitle 2"/>
          <p:cNvSpPr txBox="1">
            <a:spLocks/>
          </p:cNvSpPr>
          <p:nvPr/>
        </p:nvSpPr>
        <p:spPr>
          <a:xfrm>
            <a:off x="539750" y="37338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.6  Cryptographic Authentication</a:t>
            </a:r>
          </a:p>
        </p:txBody>
      </p:sp>
      <p:sp>
        <p:nvSpPr>
          <p:cNvPr id="11" name="Subtitle 2"/>
          <p:cNvSpPr txBox="1">
            <a:spLocks/>
          </p:cNvSpPr>
          <p:nvPr/>
        </p:nvSpPr>
        <p:spPr>
          <a:xfrm>
            <a:off x="539750" y="4267200"/>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.7  Authorization</a:t>
            </a:r>
          </a:p>
        </p:txBody>
      </p:sp>
      <p:sp>
        <p:nvSpPr>
          <p:cNvPr id="15" name="Slide Number Placeholder 3"/>
          <p:cNvSpPr>
            <a:spLocks noGrp="1"/>
          </p:cNvSpPr>
          <p:nvPr>
            <p:ph type="sldNum" sz="quarter" idx="11"/>
          </p:nvPr>
        </p:nvSpPr>
        <p:spPr bwMode="auto">
          <a:xfrm>
            <a:off x="0" y="6416675"/>
            <a:ext cx="914400" cy="4413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4EC2AEEA-0598-450F-BD26-D977143B084E}" type="slidenum">
              <a:rPr lang="en-US" smtClean="0">
                <a:solidFill>
                  <a:schemeClr val="bg1"/>
                </a:solidFill>
                <a:latin typeface="Lucida Sans Unicode" pitchFamily="34" charset="0"/>
              </a:rPr>
              <a:pPr eaLnBrk="1" hangingPunct="1"/>
              <a:t>81</a:t>
            </a:fld>
            <a:endParaRPr lang="en-US" dirty="0">
              <a:solidFill>
                <a:schemeClr val="bg1"/>
              </a:solidFill>
              <a:latin typeface="Lucida Sans Unicode" pitchFamily="34" charset="0"/>
            </a:endParaRPr>
          </a:p>
        </p:txBody>
      </p:sp>
      <p:sp>
        <p:nvSpPr>
          <p:cNvPr id="14" name="Subtitle 2"/>
          <p:cNvSpPr txBox="1">
            <a:spLocks/>
          </p:cNvSpPr>
          <p:nvPr/>
        </p:nvSpPr>
        <p:spPr>
          <a:xfrm>
            <a:off x="533400" y="47910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.8  Auditing</a:t>
            </a:r>
          </a:p>
        </p:txBody>
      </p:sp>
      <p:sp>
        <p:nvSpPr>
          <p:cNvPr id="16" name="Subtitle 2"/>
          <p:cNvSpPr txBox="1">
            <a:spLocks/>
          </p:cNvSpPr>
          <p:nvPr/>
        </p:nvSpPr>
        <p:spPr>
          <a:xfrm>
            <a:off x="533400" y="5324475"/>
            <a:ext cx="8255000" cy="466725"/>
          </a:xfrm>
          <a:prstGeom prst="round2DiagRect">
            <a:avLst/>
          </a:prstGeom>
          <a:solidFill>
            <a:schemeClr val="accent1">
              <a:lumMod val="20000"/>
              <a:lumOff val="8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.9  Central Authentication Servers</a:t>
            </a:r>
          </a:p>
        </p:txBody>
      </p:sp>
      <p:sp>
        <p:nvSpPr>
          <p:cNvPr id="17" name="Subtitle 2"/>
          <p:cNvSpPr txBox="1">
            <a:spLocks/>
          </p:cNvSpPr>
          <p:nvPr/>
        </p:nvSpPr>
        <p:spPr>
          <a:xfrm>
            <a:off x="533400" y="5857875"/>
            <a:ext cx="8255000" cy="466725"/>
          </a:xfrm>
          <a:prstGeom prst="round2DiagRect">
            <a:avLst/>
          </a:prstGeom>
          <a:solidFill>
            <a:schemeClr val="accent2">
              <a:lumMod val="60000"/>
              <a:lumOff val="40000"/>
              <a:alpha val="90000"/>
            </a:schemeClr>
          </a:solidFill>
          <a:ln>
            <a:solidFill>
              <a:schemeClr val="accent1">
                <a:lumMod val="40000"/>
                <a:lumOff val="60000"/>
              </a:schemeClr>
            </a:solidFill>
          </a:ln>
          <a:effectLst>
            <a:outerShdw blurRad="76200" dir="18900000" sy="23000" kx="-1200000" algn="bl" rotWithShape="0">
              <a:prstClr val="black">
                <a:alpha val="20000"/>
              </a:prstClr>
            </a:outerShdw>
          </a:effectLst>
          <a:scene3d>
            <a:camera prst="orthographicFront"/>
            <a:lightRig rig="threePt" dir="t"/>
          </a:scene3d>
          <a:sp3d>
            <a:bevelT/>
          </a:sp3d>
        </p:spPr>
        <p:txBody>
          <a:bodyPr anchor="ctr"/>
          <a:lstStyle/>
          <a:p>
            <a:pPr marL="342900" indent="-342900">
              <a:defRPr/>
            </a:pPr>
            <a:r>
              <a:rPr lang="en-US" sz="2600" b="1" dirty="0">
                <a:solidFill>
                  <a:schemeClr val="tx2"/>
                </a:solidFill>
                <a:effectLst>
                  <a:outerShdw blurRad="31750" dist="25400" dir="5400000" algn="tl" rotWithShape="0">
                    <a:srgbClr val="000000">
                      <a:alpha val="25000"/>
                    </a:srgbClr>
                  </a:outerShdw>
                </a:effectLst>
                <a:latin typeface="Lucida Sans Unicode" pitchFamily="34" charset="0"/>
                <a:cs typeface="Lucida Sans Unicode" pitchFamily="34" charset="0"/>
              </a:rPr>
              <a:t>5</a:t>
            </a:r>
            <a:r>
              <a:rPr lang="en-US" sz="2600" b="1" dirty="0">
                <a:solidFill>
                  <a:schemeClr val="tx2"/>
                </a:solidFill>
                <a:effectLst>
                  <a:outerShdw blurRad="31750" dist="25400" dir="5400000" algn="tl" rotWithShape="0">
                    <a:srgbClr val="000000">
                      <a:alpha val="25000"/>
                    </a:srgbClr>
                  </a:outerShdw>
                </a:effectLst>
                <a:latin typeface="Lucida Sans Unicode" pitchFamily="34" charset="0"/>
                <a:ea typeface="+mj-ea"/>
                <a:cs typeface="Lucida Sans Unicode" pitchFamily="34" charset="0"/>
              </a:rPr>
              <a:t>.10  Directory Servers and Identity Management</a:t>
            </a: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457200" y="152400"/>
            <a:ext cx="8229600" cy="868362"/>
          </a:xfrm>
        </p:spPr>
        <p:txBody>
          <a:bodyPr/>
          <a:lstStyle/>
          <a:p>
            <a:pPr eaLnBrk="1" fontAlgn="auto" hangingPunct="1">
              <a:spcAft>
                <a:spcPts val="0"/>
              </a:spcAft>
              <a:defRPr/>
            </a:pPr>
            <a:r>
              <a:rPr lang="en-US" dirty="0" smtClean="0"/>
              <a:t>5.10: Directory Server Organization</a:t>
            </a:r>
            <a:endParaRPr lang="en-US" dirty="0"/>
          </a:p>
        </p:txBody>
      </p:sp>
      <p:pic>
        <p:nvPicPr>
          <p:cNvPr id="98309" name="Picture 6"/>
          <p:cNvPicPr>
            <a:picLocks noChangeAspect="1" noChangeArrowheads="1"/>
          </p:cNvPicPr>
          <p:nvPr/>
        </p:nvPicPr>
        <p:blipFill>
          <a:blip r:embed="rId2">
            <a:extLst>
              <a:ext uri="{28A0092B-C50C-407E-A947-70E740481C1C}">
                <a14:useLocalDpi xmlns:a14="http://schemas.microsoft.com/office/drawing/2010/main" val="0"/>
              </a:ext>
            </a:extLst>
          </a:blip>
          <a:srcRect l="6961" t="10609" r="5034" b="3802"/>
          <a:stretch>
            <a:fillRect/>
          </a:stretch>
        </p:blipFill>
        <p:spPr bwMode="auto">
          <a:xfrm>
            <a:off x="838200" y="952500"/>
            <a:ext cx="7391400" cy="50530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82</a:t>
            </a:fld>
            <a:endParaRPr lang="en-US" dirty="0">
              <a:solidFill>
                <a:schemeClr val="bg1"/>
              </a:solidFill>
              <a:latin typeface="Lucida Sans Unicode" pitchFamily="34" charset="0"/>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pPr eaLnBrk="1" fontAlgn="auto" hangingPunct="1">
              <a:spcAft>
                <a:spcPts val="0"/>
              </a:spcAft>
              <a:defRPr/>
            </a:pPr>
            <a:r>
              <a:rPr lang="en-US" sz="2800" dirty="0" smtClean="0"/>
              <a:t>5.10: Using a Directory Server to Centralize Authentication Information</a:t>
            </a:r>
            <a:endParaRPr lang="en-US" sz="2800" dirty="0"/>
          </a:p>
        </p:txBody>
      </p:sp>
      <p:pic>
        <p:nvPicPr>
          <p:cNvPr id="99333" name="Picture 6"/>
          <p:cNvPicPr>
            <a:picLocks noChangeAspect="1" noChangeArrowheads="1"/>
          </p:cNvPicPr>
          <p:nvPr/>
        </p:nvPicPr>
        <p:blipFill>
          <a:blip r:embed="rId2">
            <a:extLst>
              <a:ext uri="{28A0092B-C50C-407E-A947-70E740481C1C}">
                <a14:useLocalDpi xmlns:a14="http://schemas.microsoft.com/office/drawing/2010/main" val="0"/>
              </a:ext>
            </a:extLst>
          </a:blip>
          <a:srcRect l="6961" t="9903" r="5531" b="6631"/>
          <a:stretch>
            <a:fillRect/>
          </a:stretch>
        </p:blipFill>
        <p:spPr bwMode="auto">
          <a:xfrm>
            <a:off x="914400" y="1295400"/>
            <a:ext cx="7239000" cy="485284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83</a:t>
            </a:fld>
            <a:endParaRPr lang="en-US" dirty="0">
              <a:solidFill>
                <a:schemeClr val="bg1"/>
              </a:solidFill>
              <a:latin typeface="Lucida Sans Unicode" pitchFamily="34" charset="0"/>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0354" name="Picture 10"/>
          <p:cNvPicPr>
            <a:picLocks noChangeAspect="1" noChangeArrowheads="1"/>
          </p:cNvPicPr>
          <p:nvPr/>
        </p:nvPicPr>
        <p:blipFill>
          <a:blip r:embed="rId2">
            <a:extLst>
              <a:ext uri="{28A0092B-C50C-407E-A947-70E740481C1C}">
                <a14:useLocalDpi xmlns:a14="http://schemas.microsoft.com/office/drawing/2010/main" val="0"/>
              </a:ext>
            </a:extLst>
          </a:blip>
          <a:srcRect l="6961" t="10609" r="5034" b="11223"/>
          <a:stretch>
            <a:fillRect/>
          </a:stretch>
        </p:blipFill>
        <p:spPr bwMode="auto">
          <a:xfrm>
            <a:off x="1066800" y="1143000"/>
            <a:ext cx="7696200" cy="48053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a:xfrm>
            <a:off x="457200" y="274638"/>
            <a:ext cx="8229600" cy="792162"/>
          </a:xfrm>
        </p:spPr>
        <p:txBody>
          <a:bodyPr/>
          <a:lstStyle/>
          <a:p>
            <a:pPr eaLnBrk="1" fontAlgn="auto" hangingPunct="1">
              <a:spcAft>
                <a:spcPts val="0"/>
              </a:spcAft>
              <a:defRPr/>
            </a:pPr>
            <a:r>
              <a:rPr lang="en-US" sz="2800" dirty="0" smtClean="0"/>
              <a:t>5.10: Active Directory Domains and Tree</a:t>
            </a:r>
            <a:endParaRPr lang="en-US" sz="2800" dirty="0"/>
          </a:p>
        </p:txBody>
      </p:sp>
      <p:sp>
        <p:nvSpPr>
          <p:cNvPr id="6" name="Rounded Rectangle 5"/>
          <p:cNvSpPr/>
          <p:nvPr/>
        </p:nvSpPr>
        <p:spPr>
          <a:xfrm>
            <a:off x="5715000" y="1066800"/>
            <a:ext cx="3048000" cy="9144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Domains are </a:t>
            </a:r>
            <a:r>
              <a:rPr lang="en-US" dirty="0" smtClean="0"/>
              <a:t>controlled</a:t>
            </a:r>
            <a:endParaRPr lang="en-US" dirty="0"/>
          </a:p>
          <a:p>
            <a:pPr algn="ctr" fontAlgn="auto">
              <a:spcBef>
                <a:spcPts val="0"/>
              </a:spcBef>
              <a:spcAft>
                <a:spcPts val="0"/>
              </a:spcAft>
              <a:defRPr/>
            </a:pPr>
            <a:r>
              <a:rPr lang="en-US" dirty="0"/>
              <a:t>b</a:t>
            </a:r>
            <a:r>
              <a:rPr lang="en-US" dirty="0" smtClean="0"/>
              <a:t>y domain </a:t>
            </a:r>
            <a:r>
              <a:rPr lang="en-US" dirty="0"/>
              <a:t>c</a:t>
            </a:r>
            <a:r>
              <a:rPr lang="en-US" dirty="0" smtClean="0"/>
              <a:t>ontrollers</a:t>
            </a:r>
            <a:endParaRPr lang="en-US" dirty="0"/>
          </a:p>
        </p:txBody>
      </p:sp>
      <p:sp>
        <p:nvSpPr>
          <p:cNvPr id="7" name="Rounded Rectangle 6"/>
          <p:cNvSpPr/>
          <p:nvPr/>
        </p:nvSpPr>
        <p:spPr>
          <a:xfrm>
            <a:off x="381000" y="1524000"/>
            <a:ext cx="2590800" cy="9144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The </a:t>
            </a:r>
            <a:r>
              <a:rPr lang="en-US" dirty="0" smtClean="0"/>
              <a:t>corporation </a:t>
            </a:r>
            <a:r>
              <a:rPr lang="en-US" dirty="0"/>
              <a:t>is</a:t>
            </a:r>
          </a:p>
          <a:p>
            <a:pPr algn="ctr" fontAlgn="auto">
              <a:spcBef>
                <a:spcPts val="0"/>
              </a:spcBef>
              <a:spcAft>
                <a:spcPts val="0"/>
              </a:spcAft>
              <a:defRPr/>
            </a:pPr>
            <a:r>
              <a:rPr lang="en-US" dirty="0"/>
              <a:t>d</a:t>
            </a:r>
            <a:r>
              <a:rPr lang="en-US" dirty="0" smtClean="0"/>
              <a:t>ivided </a:t>
            </a:r>
            <a:r>
              <a:rPr lang="en-US" dirty="0"/>
              <a:t>i</a:t>
            </a:r>
            <a:r>
              <a:rPr lang="en-US" dirty="0" smtClean="0"/>
              <a:t>nto</a:t>
            </a:r>
            <a:endParaRPr lang="en-US" dirty="0"/>
          </a:p>
          <a:p>
            <a:pPr algn="ctr" fontAlgn="auto">
              <a:spcBef>
                <a:spcPts val="0"/>
              </a:spcBef>
              <a:spcAft>
                <a:spcPts val="0"/>
              </a:spcAft>
              <a:defRPr/>
            </a:pPr>
            <a:r>
              <a:rPr lang="en-US" dirty="0"/>
              <a:t>Microsoft </a:t>
            </a:r>
            <a:r>
              <a:rPr lang="en-US" dirty="0" smtClean="0"/>
              <a:t>domains</a:t>
            </a:r>
            <a:endParaRPr lang="en-US" dirty="0"/>
          </a:p>
        </p:txBody>
      </p:sp>
      <p:sp>
        <p:nvSpPr>
          <p:cNvPr id="8" name="Rounded Rectangle 7"/>
          <p:cNvSpPr/>
          <p:nvPr/>
        </p:nvSpPr>
        <p:spPr>
          <a:xfrm>
            <a:off x="609600" y="5334000"/>
            <a:ext cx="3200400" cy="8382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Each </a:t>
            </a:r>
            <a:r>
              <a:rPr lang="en-US" dirty="0" smtClean="0"/>
              <a:t>domain </a:t>
            </a:r>
            <a:r>
              <a:rPr lang="en-US" dirty="0"/>
              <a:t>c</a:t>
            </a:r>
            <a:r>
              <a:rPr lang="en-US" dirty="0" smtClean="0"/>
              <a:t>ontroller</a:t>
            </a:r>
            <a:endParaRPr lang="en-US" dirty="0"/>
          </a:p>
          <a:p>
            <a:pPr algn="ctr" fontAlgn="auto">
              <a:spcBef>
                <a:spcPts val="0"/>
              </a:spcBef>
              <a:spcAft>
                <a:spcPts val="0"/>
              </a:spcAft>
              <a:defRPr/>
            </a:pPr>
            <a:r>
              <a:rPr lang="en-US" dirty="0"/>
              <a:t>r</a:t>
            </a:r>
            <a:r>
              <a:rPr lang="en-US" dirty="0" smtClean="0"/>
              <a:t>uns </a:t>
            </a:r>
            <a:r>
              <a:rPr lang="en-US" dirty="0"/>
              <a:t>Kerberos and AD</a:t>
            </a:r>
          </a:p>
        </p:txBody>
      </p:sp>
      <p:sp>
        <p:nvSpPr>
          <p:cNvPr id="9" name="Rounded Rectangle 8"/>
          <p:cNvSpPr/>
          <p:nvPr/>
        </p:nvSpPr>
        <p:spPr>
          <a:xfrm>
            <a:off x="5181600" y="5486400"/>
            <a:ext cx="3505200" cy="7620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A </a:t>
            </a:r>
            <a:r>
              <a:rPr lang="en-US" dirty="0" smtClean="0"/>
              <a:t>domain </a:t>
            </a:r>
            <a:r>
              <a:rPr lang="en-US" dirty="0"/>
              <a:t>c</a:t>
            </a:r>
            <a:r>
              <a:rPr lang="en-US" dirty="0" smtClean="0"/>
              <a:t>an </a:t>
            </a:r>
            <a:r>
              <a:rPr lang="en-US" dirty="0"/>
              <a:t>h</a:t>
            </a:r>
            <a:r>
              <a:rPr lang="en-US" dirty="0" smtClean="0"/>
              <a:t>ave</a:t>
            </a:r>
            <a:endParaRPr lang="en-US" dirty="0"/>
          </a:p>
          <a:p>
            <a:pPr algn="ctr" fontAlgn="auto">
              <a:spcBef>
                <a:spcPts val="0"/>
              </a:spcBef>
              <a:spcAft>
                <a:spcPts val="0"/>
              </a:spcAft>
              <a:defRPr/>
            </a:pPr>
            <a:r>
              <a:rPr lang="en-US" dirty="0"/>
              <a:t>m</a:t>
            </a:r>
            <a:r>
              <a:rPr lang="en-US" dirty="0" smtClean="0"/>
              <a:t>ultiple </a:t>
            </a:r>
            <a:r>
              <a:rPr lang="en-US" dirty="0"/>
              <a:t>d</a:t>
            </a:r>
            <a:r>
              <a:rPr lang="en-US" dirty="0" smtClean="0"/>
              <a:t>omain </a:t>
            </a:r>
            <a:r>
              <a:rPr lang="en-US" dirty="0"/>
              <a:t>c</a:t>
            </a:r>
            <a:r>
              <a:rPr lang="en-US" dirty="0" smtClean="0"/>
              <a:t>ontrollers</a:t>
            </a:r>
            <a:endParaRPr lang="en-US" dirty="0"/>
          </a:p>
        </p:txBody>
      </p:sp>
      <p:sp>
        <p:nvSpPr>
          <p:cNvPr id="11"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84</a:t>
            </a:fld>
            <a:endParaRPr lang="en-US" dirty="0">
              <a:solidFill>
                <a:schemeClr val="bg1"/>
              </a:solidFill>
              <a:latin typeface="Lucida Sans Unicode" pitchFamily="34" charset="0"/>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378" name="Picture 10"/>
          <p:cNvPicPr>
            <a:picLocks noChangeAspect="1" noChangeArrowheads="1"/>
          </p:cNvPicPr>
          <p:nvPr/>
        </p:nvPicPr>
        <p:blipFill>
          <a:blip r:embed="rId2">
            <a:extLst>
              <a:ext uri="{28A0092B-C50C-407E-A947-70E740481C1C}">
                <a14:useLocalDpi xmlns:a14="http://schemas.microsoft.com/office/drawing/2010/main" val="0"/>
              </a:ext>
            </a:extLst>
          </a:blip>
          <a:srcRect l="6961" t="10609" r="5034" b="11223"/>
          <a:stretch>
            <a:fillRect/>
          </a:stretch>
        </p:blipFill>
        <p:spPr bwMode="auto">
          <a:xfrm>
            <a:off x="1066800" y="1143000"/>
            <a:ext cx="7696200" cy="48053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a:xfrm>
            <a:off x="457200" y="274638"/>
            <a:ext cx="8229600" cy="792162"/>
          </a:xfrm>
        </p:spPr>
        <p:txBody>
          <a:bodyPr/>
          <a:lstStyle/>
          <a:p>
            <a:pPr eaLnBrk="1" fontAlgn="auto" hangingPunct="1">
              <a:spcAft>
                <a:spcPts val="0"/>
              </a:spcAft>
              <a:defRPr/>
            </a:pPr>
            <a:r>
              <a:rPr lang="en-US" sz="2800" dirty="0" smtClean="0"/>
              <a:t>5.10: Active Directory Domains and Tree</a:t>
            </a:r>
            <a:endParaRPr lang="en-US" sz="2800" dirty="0"/>
          </a:p>
        </p:txBody>
      </p:sp>
      <p:sp>
        <p:nvSpPr>
          <p:cNvPr id="10" name="Rounded Rectangle 9"/>
          <p:cNvSpPr/>
          <p:nvPr/>
        </p:nvSpPr>
        <p:spPr>
          <a:xfrm>
            <a:off x="5791200" y="1447800"/>
            <a:ext cx="2743200" cy="9144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Not </a:t>
            </a:r>
            <a:r>
              <a:rPr lang="en-US" dirty="0" smtClean="0"/>
              <a:t>shown</a:t>
            </a:r>
            <a:r>
              <a:rPr lang="en-US" dirty="0"/>
              <a:t>:</a:t>
            </a:r>
          </a:p>
          <a:p>
            <a:pPr algn="ctr" fontAlgn="auto">
              <a:spcBef>
                <a:spcPts val="0"/>
              </a:spcBef>
              <a:spcAft>
                <a:spcPts val="0"/>
              </a:spcAft>
              <a:defRPr/>
            </a:pPr>
            <a:r>
              <a:rPr lang="en-US" dirty="0"/>
              <a:t>There </a:t>
            </a:r>
            <a:r>
              <a:rPr lang="en-US" dirty="0" smtClean="0"/>
              <a:t>can </a:t>
            </a:r>
            <a:r>
              <a:rPr lang="en-US" dirty="0"/>
              <a:t>be a </a:t>
            </a:r>
            <a:r>
              <a:rPr lang="en-US" dirty="0" smtClean="0"/>
              <a:t>forest </a:t>
            </a:r>
            <a:r>
              <a:rPr lang="en-US" dirty="0"/>
              <a:t>of </a:t>
            </a:r>
            <a:r>
              <a:rPr lang="en-US" dirty="0" smtClean="0"/>
              <a:t>trees</a:t>
            </a:r>
            <a:endParaRPr lang="en-US" dirty="0"/>
          </a:p>
        </p:txBody>
      </p:sp>
      <p:sp>
        <p:nvSpPr>
          <p:cNvPr id="12" name="Rounded Rectangle 11"/>
          <p:cNvSpPr/>
          <p:nvPr/>
        </p:nvSpPr>
        <p:spPr>
          <a:xfrm>
            <a:off x="381000" y="1524000"/>
            <a:ext cx="2590800" cy="8382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There </a:t>
            </a:r>
            <a:r>
              <a:rPr lang="en-US" dirty="0" smtClean="0"/>
              <a:t>can </a:t>
            </a:r>
            <a:r>
              <a:rPr lang="en-US" dirty="0"/>
              <a:t>be a</a:t>
            </a:r>
          </a:p>
          <a:p>
            <a:pPr algn="ctr" fontAlgn="auto">
              <a:spcBef>
                <a:spcPts val="0"/>
              </a:spcBef>
              <a:spcAft>
                <a:spcPts val="0"/>
              </a:spcAft>
              <a:defRPr/>
            </a:pPr>
            <a:r>
              <a:rPr lang="en-US" dirty="0"/>
              <a:t>t</a:t>
            </a:r>
            <a:r>
              <a:rPr lang="en-US" dirty="0" smtClean="0"/>
              <a:t>ree </a:t>
            </a:r>
            <a:r>
              <a:rPr lang="en-US" dirty="0"/>
              <a:t>of </a:t>
            </a:r>
            <a:r>
              <a:rPr lang="en-US" dirty="0" smtClean="0"/>
              <a:t>domains</a:t>
            </a:r>
            <a:endParaRPr lang="en-US" dirty="0"/>
          </a:p>
        </p:txBody>
      </p:sp>
      <p:sp>
        <p:nvSpPr>
          <p:cNvPr id="13" name="Rounded Rectangle 12"/>
          <p:cNvSpPr/>
          <p:nvPr/>
        </p:nvSpPr>
        <p:spPr>
          <a:xfrm>
            <a:off x="762000" y="4419600"/>
            <a:ext cx="3200400" cy="9906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Domain </a:t>
            </a:r>
            <a:r>
              <a:rPr lang="en-US" dirty="0" smtClean="0"/>
              <a:t>controllers </a:t>
            </a:r>
            <a:r>
              <a:rPr lang="en-US" dirty="0"/>
              <a:t>in</a:t>
            </a:r>
          </a:p>
          <a:p>
            <a:pPr algn="ctr" fontAlgn="auto">
              <a:spcBef>
                <a:spcPts val="0"/>
              </a:spcBef>
              <a:spcAft>
                <a:spcPts val="0"/>
              </a:spcAft>
              <a:defRPr/>
            </a:pPr>
            <a:r>
              <a:rPr lang="en-US" dirty="0"/>
              <a:t>p</a:t>
            </a:r>
            <a:r>
              <a:rPr lang="en-US" dirty="0" smtClean="0"/>
              <a:t>arent </a:t>
            </a:r>
            <a:r>
              <a:rPr lang="en-US" dirty="0"/>
              <a:t>and </a:t>
            </a:r>
            <a:r>
              <a:rPr lang="en-US" dirty="0" smtClean="0"/>
              <a:t>child </a:t>
            </a:r>
            <a:r>
              <a:rPr lang="en-US" dirty="0"/>
              <a:t>d</a:t>
            </a:r>
            <a:r>
              <a:rPr lang="en-US" dirty="0" smtClean="0"/>
              <a:t>omains</a:t>
            </a:r>
            <a:endParaRPr lang="en-US" dirty="0"/>
          </a:p>
          <a:p>
            <a:pPr algn="ctr" fontAlgn="auto">
              <a:spcBef>
                <a:spcPts val="0"/>
              </a:spcBef>
              <a:spcAft>
                <a:spcPts val="0"/>
              </a:spcAft>
              <a:defRPr/>
            </a:pPr>
            <a:r>
              <a:rPr lang="en-US" dirty="0"/>
              <a:t>d</a:t>
            </a:r>
            <a:r>
              <a:rPr lang="en-US" dirty="0" smtClean="0"/>
              <a:t>o </a:t>
            </a:r>
            <a:r>
              <a:rPr lang="en-US" dirty="0"/>
              <a:t>p</a:t>
            </a:r>
            <a:r>
              <a:rPr lang="en-US" dirty="0" smtClean="0"/>
              <a:t>artial </a:t>
            </a:r>
            <a:r>
              <a:rPr lang="en-US" dirty="0"/>
              <a:t>r</a:t>
            </a:r>
            <a:r>
              <a:rPr lang="en-US" dirty="0" smtClean="0"/>
              <a:t>eplication</a:t>
            </a:r>
            <a:endParaRPr lang="en-US" dirty="0"/>
          </a:p>
        </p:txBody>
      </p:sp>
      <p:sp>
        <p:nvSpPr>
          <p:cNvPr id="14" name="Rounded Rectangle 13"/>
          <p:cNvSpPr/>
          <p:nvPr/>
        </p:nvSpPr>
        <p:spPr>
          <a:xfrm>
            <a:off x="4724400" y="4419600"/>
            <a:ext cx="3352800" cy="11430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Domain </a:t>
            </a:r>
            <a:r>
              <a:rPr lang="en-US" dirty="0" smtClean="0"/>
              <a:t>controllers </a:t>
            </a:r>
            <a:r>
              <a:rPr lang="en-US" dirty="0"/>
              <a:t>in a</a:t>
            </a:r>
          </a:p>
          <a:p>
            <a:pPr algn="ctr" fontAlgn="auto">
              <a:spcBef>
                <a:spcPts val="0"/>
              </a:spcBef>
              <a:spcAft>
                <a:spcPts val="0"/>
              </a:spcAft>
              <a:defRPr/>
            </a:pPr>
            <a:r>
              <a:rPr lang="en-US" dirty="0"/>
              <a:t>d</a:t>
            </a:r>
            <a:r>
              <a:rPr lang="en-US" dirty="0" smtClean="0"/>
              <a:t>omain </a:t>
            </a:r>
            <a:r>
              <a:rPr lang="en-US" dirty="0"/>
              <a:t>d</a:t>
            </a:r>
            <a:r>
              <a:rPr lang="en-US" dirty="0" smtClean="0"/>
              <a:t>o </a:t>
            </a:r>
            <a:r>
              <a:rPr lang="en-US" dirty="0"/>
              <a:t>t</a:t>
            </a:r>
            <a:r>
              <a:rPr lang="en-US" dirty="0" smtClean="0"/>
              <a:t>otal </a:t>
            </a:r>
            <a:r>
              <a:rPr lang="en-US" dirty="0"/>
              <a:t>r</a:t>
            </a:r>
            <a:r>
              <a:rPr lang="en-US" dirty="0" smtClean="0"/>
              <a:t>eplication</a:t>
            </a:r>
            <a:endParaRPr lang="en-US" dirty="0"/>
          </a:p>
        </p:txBody>
      </p:sp>
      <p:sp>
        <p:nvSpPr>
          <p:cNvPr id="11"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85</a:t>
            </a:fld>
            <a:endParaRPr lang="en-US" dirty="0">
              <a:solidFill>
                <a:schemeClr val="bg1"/>
              </a:solidFill>
              <a:latin typeface="Lucida Sans Unicode" pitchFamily="34" charset="0"/>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Content Placeholder 1"/>
          <p:cNvSpPr>
            <a:spLocks noGrp="1"/>
          </p:cNvSpPr>
          <p:nvPr>
            <p:ph idx="1"/>
          </p:nvPr>
        </p:nvSpPr>
        <p:spPr>
          <a:xfrm>
            <a:off x="457200" y="1676400"/>
            <a:ext cx="8229600" cy="4330700"/>
          </a:xfrm>
        </p:spPr>
        <p:txBody>
          <a:bodyPr/>
          <a:lstStyle/>
          <a:p>
            <a:pPr eaLnBrk="1"/>
            <a:r>
              <a:rPr lang="en-US" b="1" smtClean="0"/>
              <a:t>Trust</a:t>
            </a:r>
          </a:p>
          <a:p>
            <a:pPr lvl="1" eaLnBrk="1"/>
            <a:r>
              <a:rPr lang="en-US" smtClean="0"/>
              <a:t>One directory server will accept information from another</a:t>
            </a:r>
          </a:p>
          <a:p>
            <a:pPr eaLnBrk="1"/>
            <a:r>
              <a:rPr lang="en-US" b="1" smtClean="0"/>
              <a:t>Trust Directionality</a:t>
            </a:r>
          </a:p>
          <a:p>
            <a:pPr lvl="1" eaLnBrk="1"/>
            <a:r>
              <a:rPr lang="en-US" smtClean="0"/>
              <a:t>Mutual</a:t>
            </a:r>
          </a:p>
          <a:p>
            <a:pPr lvl="2" eaLnBrk="1"/>
            <a:r>
              <a:rPr lang="en-US" smtClean="0"/>
              <a:t>A trusts B and B trusts A</a:t>
            </a:r>
          </a:p>
          <a:p>
            <a:pPr lvl="1" eaLnBrk="1"/>
            <a:r>
              <a:rPr lang="en-US" smtClean="0"/>
              <a:t>One-Way</a:t>
            </a:r>
          </a:p>
          <a:p>
            <a:pPr lvl="2" eaLnBrk="1"/>
            <a:r>
              <a:rPr lang="en-US" smtClean="0"/>
              <a:t>A trusts B or B trusts A, but not both</a:t>
            </a:r>
          </a:p>
          <a:p>
            <a:pPr eaLnBrk="1" hangingPunct="1"/>
            <a:endParaRPr lang="en-US" smtClean="0"/>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5.10: Trust Directionality and Transitivity</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86</a:t>
            </a:fld>
            <a:endParaRPr lang="en-US" dirty="0">
              <a:solidFill>
                <a:schemeClr val="bg1"/>
              </a:solidFill>
              <a:latin typeface="Lucida Sans Unicode" pitchFamily="34" charset="0"/>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Content Placeholder 1"/>
          <p:cNvSpPr>
            <a:spLocks noGrp="1"/>
          </p:cNvSpPr>
          <p:nvPr>
            <p:ph idx="1"/>
          </p:nvPr>
        </p:nvSpPr>
        <p:spPr>
          <a:xfrm>
            <a:off x="457200" y="1676400"/>
            <a:ext cx="8229600" cy="4953000"/>
          </a:xfrm>
        </p:spPr>
        <p:txBody>
          <a:bodyPr/>
          <a:lstStyle/>
          <a:p>
            <a:pPr eaLnBrk="1"/>
            <a:r>
              <a:rPr lang="en-US" b="1" dirty="0" smtClean="0"/>
              <a:t>Trust Transitivity</a:t>
            </a:r>
          </a:p>
          <a:p>
            <a:pPr lvl="1" eaLnBrk="1"/>
            <a:r>
              <a:rPr lang="en-US" dirty="0" smtClean="0"/>
              <a:t>Transitive Trust</a:t>
            </a:r>
          </a:p>
          <a:p>
            <a:pPr lvl="2" eaLnBrk="1"/>
            <a:r>
              <a:rPr lang="en-US" dirty="0" smtClean="0"/>
              <a:t>If A trusts B</a:t>
            </a:r>
          </a:p>
          <a:p>
            <a:pPr lvl="3" eaLnBrk="1"/>
            <a:r>
              <a:rPr lang="en-US" dirty="0" smtClean="0"/>
              <a:t>and B trusts C,</a:t>
            </a:r>
          </a:p>
          <a:p>
            <a:pPr lvl="4" eaLnBrk="1"/>
            <a:r>
              <a:rPr lang="en-US" dirty="0" smtClean="0"/>
              <a:t>then A trusts C automatically</a:t>
            </a:r>
          </a:p>
          <a:p>
            <a:pPr lvl="1" eaLnBrk="1"/>
            <a:r>
              <a:rPr lang="en-US" dirty="0" smtClean="0"/>
              <a:t>Intransitive Trust</a:t>
            </a:r>
          </a:p>
          <a:p>
            <a:pPr lvl="2" eaLnBrk="1"/>
            <a:r>
              <a:rPr lang="en-US" dirty="0" smtClean="0"/>
              <a:t>If A trusts B</a:t>
            </a:r>
          </a:p>
          <a:p>
            <a:pPr lvl="3" eaLnBrk="1"/>
            <a:r>
              <a:rPr lang="en-US" dirty="0" smtClean="0"/>
              <a:t>and B trusts C,</a:t>
            </a:r>
          </a:p>
          <a:p>
            <a:pPr lvl="4" eaLnBrk="1"/>
            <a:r>
              <a:rPr lang="en-US" dirty="0"/>
              <a:t>t</a:t>
            </a:r>
            <a:r>
              <a:rPr lang="en-US" dirty="0" smtClean="0"/>
              <a:t>his does NOT mean that A trusts C automatically</a:t>
            </a:r>
          </a:p>
        </p:txBody>
      </p:sp>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5.10: Trust Directionality and Transitivity</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87</a:t>
            </a:fld>
            <a:endParaRPr lang="en-US" dirty="0">
              <a:solidFill>
                <a:schemeClr val="bg1"/>
              </a:solidFill>
              <a:latin typeface="Lucida Sans Unicode" pitchFamily="34" charset="0"/>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4452" name="Picture 7"/>
          <p:cNvPicPr>
            <a:picLocks noChangeAspect="1" noChangeArrowheads="1"/>
          </p:cNvPicPr>
          <p:nvPr/>
        </p:nvPicPr>
        <p:blipFill>
          <a:blip r:embed="rId2">
            <a:extLst>
              <a:ext uri="{28A0092B-C50C-407E-A947-70E740481C1C}">
                <a14:useLocalDpi xmlns:a14="http://schemas.microsoft.com/office/drawing/2010/main" val="0"/>
              </a:ext>
            </a:extLst>
          </a:blip>
          <a:srcRect l="6961" t="9903" r="5531" b="5217"/>
          <a:stretch>
            <a:fillRect/>
          </a:stretch>
        </p:blipFill>
        <p:spPr bwMode="auto">
          <a:xfrm>
            <a:off x="914400" y="1093788"/>
            <a:ext cx="7543800" cy="514416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a:xfrm>
            <a:off x="457200" y="76200"/>
            <a:ext cx="8229600" cy="1143000"/>
          </a:xfrm>
        </p:spPr>
        <p:txBody>
          <a:bodyPr/>
          <a:lstStyle/>
          <a:p>
            <a:pPr eaLnBrk="1" fontAlgn="auto" hangingPunct="1">
              <a:spcAft>
                <a:spcPts val="0"/>
              </a:spcAft>
              <a:defRPr/>
            </a:pPr>
            <a:r>
              <a:rPr lang="en-US" sz="2400" dirty="0" smtClean="0"/>
              <a:t>5.10: Multiple Directory Servers and Metadirectory Server</a:t>
            </a:r>
            <a:endParaRPr lang="en-US" sz="2400" dirty="0"/>
          </a:p>
        </p:txBody>
      </p:sp>
      <p:sp>
        <p:nvSpPr>
          <p:cNvPr id="6" name="Rounded Rectangle 5"/>
          <p:cNvSpPr/>
          <p:nvPr/>
        </p:nvSpPr>
        <p:spPr>
          <a:xfrm>
            <a:off x="6256867" y="5257800"/>
            <a:ext cx="2895600" cy="8382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A Metadirectory </a:t>
            </a:r>
            <a:r>
              <a:rPr lang="en-US" dirty="0" smtClean="0"/>
              <a:t>server</a:t>
            </a:r>
            <a:endParaRPr lang="en-US" dirty="0"/>
          </a:p>
          <a:p>
            <a:pPr algn="ctr" fontAlgn="auto">
              <a:spcBef>
                <a:spcPts val="0"/>
              </a:spcBef>
              <a:spcAft>
                <a:spcPts val="0"/>
              </a:spcAft>
              <a:defRPr/>
            </a:pPr>
            <a:r>
              <a:rPr lang="en-US" dirty="0"/>
              <a:t>s</a:t>
            </a:r>
            <a:r>
              <a:rPr lang="en-US" dirty="0" smtClean="0"/>
              <a:t>ynchronizes </a:t>
            </a:r>
            <a:r>
              <a:rPr lang="en-US" dirty="0"/>
              <a:t>m</a:t>
            </a:r>
            <a:r>
              <a:rPr lang="en-US" dirty="0" smtClean="0"/>
              <a:t>ultiple</a:t>
            </a:r>
            <a:endParaRPr lang="en-US" dirty="0"/>
          </a:p>
          <a:p>
            <a:pPr algn="ctr" fontAlgn="auto">
              <a:spcBef>
                <a:spcPts val="0"/>
              </a:spcBef>
              <a:spcAft>
                <a:spcPts val="0"/>
              </a:spcAft>
              <a:defRPr/>
            </a:pPr>
            <a:r>
              <a:rPr lang="en-US" dirty="0"/>
              <a:t>d</a:t>
            </a:r>
            <a:r>
              <a:rPr lang="en-US" dirty="0" smtClean="0"/>
              <a:t>irectory </a:t>
            </a:r>
            <a:r>
              <a:rPr lang="en-US" dirty="0"/>
              <a:t>s</a:t>
            </a:r>
            <a:r>
              <a:rPr lang="en-US" dirty="0" smtClean="0"/>
              <a:t>ervers</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88</a:t>
            </a:fld>
            <a:endParaRPr lang="en-US" dirty="0">
              <a:solidFill>
                <a:schemeClr val="bg1"/>
              </a:solidFill>
              <a:latin typeface="Lucida Sans Unicode"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2530" name="Content Placeholder 1"/>
          <p:cNvSpPr>
            <a:spLocks noGrp="1"/>
          </p:cNvSpPr>
          <p:nvPr>
            <p:ph idx="1"/>
          </p:nvPr>
        </p:nvSpPr>
        <p:spPr/>
        <p:txBody>
          <a:bodyPr/>
          <a:lstStyle/>
          <a:p>
            <a:pPr eaLnBrk="1"/>
            <a:r>
              <a:rPr lang="en-US" b="1" dirty="0" smtClean="0"/>
              <a:t>Credentials Are Based On</a:t>
            </a:r>
          </a:p>
          <a:p>
            <a:pPr lvl="1" eaLnBrk="1"/>
            <a:r>
              <a:rPr lang="en-US" dirty="0" smtClean="0"/>
              <a:t>What you know (e.g., a password)</a:t>
            </a:r>
          </a:p>
          <a:p>
            <a:pPr lvl="1" eaLnBrk="1"/>
            <a:r>
              <a:rPr lang="en-US" dirty="0" smtClean="0"/>
              <a:t>What you have (e.g., an access card)</a:t>
            </a:r>
          </a:p>
          <a:p>
            <a:pPr lvl="1" eaLnBrk="1"/>
            <a:r>
              <a:rPr lang="en-US" dirty="0" smtClean="0"/>
              <a:t>What you are (e.g., your fingerprint) or</a:t>
            </a:r>
          </a:p>
          <a:p>
            <a:pPr lvl="1" eaLnBrk="1"/>
            <a:r>
              <a:rPr lang="en-US" dirty="0" smtClean="0"/>
              <a:t>What you do (e.g., speaking a passphrase)</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 Access Control</a:t>
            </a:r>
            <a:endParaRPr lang="en-US" dirty="0"/>
          </a:p>
        </p:txBody>
      </p:sp>
      <p:sp>
        <p:nvSpPr>
          <p:cNvPr id="7" name="Slide Number Placeholder 3"/>
          <p:cNvSpPr>
            <a:spLocks noGrp="1"/>
          </p:cNvSpPr>
          <p:nvPr>
            <p:ph type="sldNum" sz="quarter" idx="11"/>
          </p:nvPr>
        </p:nvSpPr>
        <p:spPr bwMode="auto">
          <a:xfrm>
            <a:off x="0" y="6248400"/>
            <a:ext cx="762000" cy="365125"/>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a:t>
            </a:fld>
            <a:endParaRPr lang="en-US" dirty="0">
              <a:solidFill>
                <a:schemeClr val="bg1"/>
              </a:solidFill>
              <a:latin typeface="Lucida Sans Unicode"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5474" name="Picture 7"/>
          <p:cNvPicPr>
            <a:picLocks noChangeAspect="1" noChangeArrowheads="1"/>
          </p:cNvPicPr>
          <p:nvPr/>
        </p:nvPicPr>
        <p:blipFill>
          <a:blip r:embed="rId2">
            <a:extLst>
              <a:ext uri="{28A0092B-C50C-407E-A947-70E740481C1C}">
                <a14:useLocalDpi xmlns:a14="http://schemas.microsoft.com/office/drawing/2010/main" val="0"/>
              </a:ext>
            </a:extLst>
          </a:blip>
          <a:srcRect l="4971" t="10689" r="8514" b="13669"/>
          <a:stretch>
            <a:fillRect/>
          </a:stretch>
        </p:blipFill>
        <p:spPr bwMode="auto">
          <a:xfrm>
            <a:off x="457200" y="1143000"/>
            <a:ext cx="8070850" cy="426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5.10: Federated Identity Management</a:t>
            </a:r>
            <a:endParaRPr lang="en-US" dirty="0"/>
          </a:p>
        </p:txBody>
      </p:sp>
      <p:sp>
        <p:nvSpPr>
          <p:cNvPr id="6" name="Rounded Rectangle 5"/>
          <p:cNvSpPr/>
          <p:nvPr/>
        </p:nvSpPr>
        <p:spPr>
          <a:xfrm>
            <a:off x="1447800" y="5105400"/>
            <a:ext cx="7086600" cy="12192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fontAlgn="auto">
              <a:spcBef>
                <a:spcPts val="0"/>
              </a:spcBef>
              <a:spcAft>
                <a:spcPts val="0"/>
              </a:spcAft>
              <a:defRPr/>
            </a:pPr>
            <a:r>
              <a:rPr lang="en-US" dirty="0"/>
              <a:t>In </a:t>
            </a:r>
            <a:r>
              <a:rPr lang="en-US" dirty="0" smtClean="0"/>
              <a:t>federated identity </a:t>
            </a:r>
            <a:r>
              <a:rPr lang="en-US" dirty="0"/>
              <a:t>m</a:t>
            </a:r>
            <a:r>
              <a:rPr lang="en-US" dirty="0" smtClean="0"/>
              <a:t>anagement</a:t>
            </a:r>
            <a:r>
              <a:rPr lang="en-US" dirty="0"/>
              <a:t>,</a:t>
            </a:r>
          </a:p>
          <a:p>
            <a:pPr algn="ctr" fontAlgn="auto">
              <a:spcBef>
                <a:spcPts val="0"/>
              </a:spcBef>
              <a:spcAft>
                <a:spcPts val="0"/>
              </a:spcAft>
              <a:defRPr/>
            </a:pPr>
            <a:r>
              <a:rPr lang="en-US" dirty="0"/>
              <a:t>b</a:t>
            </a:r>
            <a:r>
              <a:rPr lang="en-US" dirty="0" smtClean="0"/>
              <a:t>usiness </a:t>
            </a:r>
            <a:r>
              <a:rPr lang="en-US" dirty="0"/>
              <a:t>p</a:t>
            </a:r>
            <a:r>
              <a:rPr lang="en-US" dirty="0" smtClean="0"/>
              <a:t>artners </a:t>
            </a:r>
            <a:r>
              <a:rPr lang="en-US" dirty="0"/>
              <a:t>do not </a:t>
            </a:r>
            <a:r>
              <a:rPr lang="en-US" dirty="0" smtClean="0"/>
              <a:t>access </a:t>
            </a:r>
            <a:r>
              <a:rPr lang="en-US" dirty="0"/>
              <a:t>e</a:t>
            </a:r>
            <a:r>
              <a:rPr lang="en-US" dirty="0" smtClean="0"/>
              <a:t>ach </a:t>
            </a:r>
            <a:r>
              <a:rPr lang="en-US" dirty="0"/>
              <a:t>o</a:t>
            </a:r>
            <a:r>
              <a:rPr lang="en-US" dirty="0" smtClean="0"/>
              <a:t>ther’s </a:t>
            </a:r>
            <a:r>
              <a:rPr lang="en-US" dirty="0"/>
              <a:t>d</a:t>
            </a:r>
            <a:r>
              <a:rPr lang="en-US" dirty="0" smtClean="0"/>
              <a:t>atabases</a:t>
            </a:r>
            <a:r>
              <a:rPr lang="en-US" dirty="0"/>
              <a:t>.</a:t>
            </a:r>
          </a:p>
          <a:p>
            <a:pPr algn="ctr" fontAlgn="auto">
              <a:spcBef>
                <a:spcPts val="0"/>
              </a:spcBef>
              <a:spcAft>
                <a:spcPts val="0"/>
              </a:spcAft>
              <a:defRPr/>
            </a:pPr>
            <a:r>
              <a:rPr lang="en-US" dirty="0"/>
              <a:t>Instead, </a:t>
            </a:r>
            <a:r>
              <a:rPr lang="en-US" dirty="0" smtClean="0"/>
              <a:t>they </a:t>
            </a:r>
            <a:r>
              <a:rPr lang="en-US" dirty="0"/>
              <a:t>s</a:t>
            </a:r>
            <a:r>
              <a:rPr lang="en-US" dirty="0" smtClean="0"/>
              <a:t>end </a:t>
            </a:r>
            <a:r>
              <a:rPr lang="en-US" dirty="0"/>
              <a:t>a</a:t>
            </a:r>
            <a:r>
              <a:rPr lang="en-US" dirty="0" smtClean="0"/>
              <a:t>ssertions </a:t>
            </a:r>
            <a:r>
              <a:rPr lang="en-US" dirty="0"/>
              <a:t>a</a:t>
            </a:r>
            <a:r>
              <a:rPr lang="en-US" dirty="0" smtClean="0"/>
              <a:t>bout </a:t>
            </a:r>
            <a:r>
              <a:rPr lang="en-US" dirty="0"/>
              <a:t>a </a:t>
            </a:r>
            <a:r>
              <a:rPr lang="en-US" dirty="0" smtClean="0"/>
              <a:t>person</a:t>
            </a:r>
            <a:r>
              <a:rPr lang="en-US" dirty="0"/>
              <a:t>.</a:t>
            </a:r>
          </a:p>
          <a:p>
            <a:pPr algn="ctr" fontAlgn="auto">
              <a:spcBef>
                <a:spcPts val="0"/>
              </a:spcBef>
              <a:spcAft>
                <a:spcPts val="0"/>
              </a:spcAft>
              <a:defRPr/>
            </a:pPr>
            <a:r>
              <a:rPr lang="en-US" dirty="0"/>
              <a:t>The </a:t>
            </a:r>
            <a:r>
              <a:rPr lang="en-US" dirty="0" smtClean="0"/>
              <a:t>receiver </a:t>
            </a:r>
            <a:r>
              <a:rPr lang="en-US" dirty="0"/>
              <a:t>t</a:t>
            </a:r>
            <a:r>
              <a:rPr lang="en-US" dirty="0" smtClean="0"/>
              <a:t>rusts </a:t>
            </a:r>
            <a:r>
              <a:rPr lang="en-US" dirty="0"/>
              <a:t>the a</a:t>
            </a:r>
            <a:r>
              <a:rPr lang="en-US" dirty="0" smtClean="0"/>
              <a:t>ssertions</a:t>
            </a:r>
            <a:r>
              <a:rPr lang="en-US" dirty="0"/>
              <a:t>.</a:t>
            </a:r>
          </a:p>
        </p:txBody>
      </p:sp>
      <p:sp>
        <p:nvSpPr>
          <p:cNvPr id="8"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89</a:t>
            </a:fld>
            <a:endParaRPr lang="en-US" dirty="0">
              <a:solidFill>
                <a:schemeClr val="bg1"/>
              </a:solidFill>
              <a:latin typeface="Lucida Sans Unicode" pitchFamily="34" charset="0"/>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6498" name="Picture 7"/>
          <p:cNvPicPr>
            <a:picLocks noChangeAspect="1" noChangeArrowheads="1"/>
          </p:cNvPicPr>
          <p:nvPr/>
        </p:nvPicPr>
        <p:blipFill>
          <a:blip r:embed="rId2">
            <a:extLst>
              <a:ext uri="{28A0092B-C50C-407E-A947-70E740481C1C}">
                <a14:useLocalDpi xmlns:a14="http://schemas.microsoft.com/office/drawing/2010/main" val="0"/>
              </a:ext>
            </a:extLst>
          </a:blip>
          <a:srcRect l="4971" t="10689" r="8514" b="13669"/>
          <a:stretch>
            <a:fillRect/>
          </a:stretch>
        </p:blipFill>
        <p:spPr bwMode="auto">
          <a:xfrm>
            <a:off x="457200" y="1143000"/>
            <a:ext cx="8070850" cy="42672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5" name="Title 4"/>
          <p:cNvSpPr>
            <a:spLocks noGrp="1"/>
          </p:cNvSpPr>
          <p:nvPr>
            <p:ph type="title"/>
          </p:nvPr>
        </p:nvSpPr>
        <p:spPr/>
        <p:txBody>
          <a:bodyPr>
            <a:normAutofit fontScale="90000"/>
          </a:bodyPr>
          <a:lstStyle/>
          <a:p>
            <a:pPr eaLnBrk="1" fontAlgn="auto" hangingPunct="1">
              <a:spcAft>
                <a:spcPts val="0"/>
              </a:spcAft>
              <a:defRPr/>
            </a:pPr>
            <a:r>
              <a:rPr lang="en-US" dirty="0" smtClean="0"/>
              <a:t>5.10: Federated Identity Management</a:t>
            </a:r>
            <a:endParaRPr lang="en-US" dirty="0"/>
          </a:p>
        </p:txBody>
      </p:sp>
      <p:sp>
        <p:nvSpPr>
          <p:cNvPr id="7" name="Rounded Rectangle 6"/>
          <p:cNvSpPr/>
          <p:nvPr/>
        </p:nvSpPr>
        <p:spPr>
          <a:xfrm>
            <a:off x="1828800" y="4111625"/>
            <a:ext cx="5562600" cy="1524000"/>
          </a:xfrm>
          <a:prstGeom prst="roundRect">
            <a:avLst/>
          </a:prstGeom>
        </p:spPr>
        <p:style>
          <a:lnRef idx="1">
            <a:schemeClr val="accent1"/>
          </a:lnRef>
          <a:fillRef idx="2">
            <a:schemeClr val="accent1"/>
          </a:fillRef>
          <a:effectRef idx="1">
            <a:schemeClr val="accent1"/>
          </a:effectRef>
          <a:fontRef idx="minor">
            <a:schemeClr val="dk1"/>
          </a:fontRef>
        </p:style>
        <p:txBody>
          <a:bodyPr anchor="ctr"/>
          <a:lstStyle/>
          <a:p>
            <a:pPr algn="ctr"/>
            <a:r>
              <a:rPr lang="en-US" dirty="0">
                <a:solidFill>
                  <a:srgbClr val="000000"/>
                </a:solidFill>
              </a:rPr>
              <a:t>Types of Assertions:</a:t>
            </a:r>
          </a:p>
          <a:p>
            <a:pPr algn="ctr"/>
            <a:r>
              <a:rPr lang="en-US" dirty="0">
                <a:solidFill>
                  <a:srgbClr val="000000"/>
                </a:solidFill>
              </a:rPr>
              <a:t>Authentication, Authorizations, </a:t>
            </a:r>
            <a:r>
              <a:rPr lang="en-US" dirty="0" smtClean="0">
                <a:solidFill>
                  <a:srgbClr val="000000"/>
                </a:solidFill>
              </a:rPr>
              <a:t>Attributes</a:t>
            </a:r>
            <a:endParaRPr lang="en-US" dirty="0">
              <a:solidFill>
                <a:srgbClr val="000000"/>
              </a:solidFill>
            </a:endParaRPr>
          </a:p>
          <a:p>
            <a:pPr algn="ctr"/>
            <a:endParaRPr lang="en-US" dirty="0">
              <a:solidFill>
                <a:srgbClr val="000000"/>
              </a:solidFill>
            </a:endParaRPr>
          </a:p>
          <a:p>
            <a:pPr algn="ctr"/>
            <a:r>
              <a:rPr lang="en-US" dirty="0">
                <a:solidFill>
                  <a:srgbClr val="000000"/>
                </a:solidFill>
              </a:rPr>
              <a:t>Assertions are </a:t>
            </a:r>
            <a:r>
              <a:rPr lang="en-US" dirty="0" smtClean="0">
                <a:solidFill>
                  <a:srgbClr val="000000"/>
                </a:solidFill>
              </a:rPr>
              <a:t>standardized </a:t>
            </a:r>
            <a:r>
              <a:rPr lang="en-US" dirty="0">
                <a:solidFill>
                  <a:srgbClr val="000000"/>
                </a:solidFill>
              </a:rPr>
              <a:t>by SAML.</a:t>
            </a:r>
          </a:p>
          <a:p>
            <a:pPr algn="ctr"/>
            <a:r>
              <a:rPr lang="en-US" dirty="0">
                <a:solidFill>
                  <a:srgbClr val="000000"/>
                </a:solidFill>
              </a:rPr>
              <a:t>SAML </a:t>
            </a:r>
            <a:r>
              <a:rPr lang="en-US" dirty="0" smtClean="0">
                <a:solidFill>
                  <a:srgbClr val="000000"/>
                </a:solidFill>
              </a:rPr>
              <a:t>uses </a:t>
            </a:r>
            <a:r>
              <a:rPr lang="en-US" dirty="0">
                <a:solidFill>
                  <a:srgbClr val="000000"/>
                </a:solidFill>
              </a:rPr>
              <a:t>XML for </a:t>
            </a:r>
            <a:r>
              <a:rPr lang="en-US" dirty="0" smtClean="0">
                <a:solidFill>
                  <a:srgbClr val="000000"/>
                </a:solidFill>
              </a:rPr>
              <a:t>platform </a:t>
            </a:r>
            <a:r>
              <a:rPr lang="en-US" dirty="0">
                <a:solidFill>
                  <a:srgbClr val="000000"/>
                </a:solidFill>
              </a:rPr>
              <a:t>i</a:t>
            </a:r>
            <a:r>
              <a:rPr lang="en-US" dirty="0" smtClean="0">
                <a:solidFill>
                  <a:srgbClr val="000000"/>
                </a:solidFill>
              </a:rPr>
              <a:t>ndependence</a:t>
            </a:r>
            <a:r>
              <a:rPr lang="en-US" dirty="0">
                <a:solidFill>
                  <a:srgbClr val="000000"/>
                </a:solidFill>
              </a:rPr>
              <a:t>.</a:t>
            </a:r>
          </a:p>
        </p:txBody>
      </p:sp>
      <p:sp>
        <p:nvSpPr>
          <p:cNvPr id="8"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90</a:t>
            </a:fld>
            <a:endParaRPr lang="en-US" dirty="0">
              <a:solidFill>
                <a:schemeClr val="bg1"/>
              </a:solidFill>
              <a:latin typeface="Lucida Sans Unicode" pitchFamily="34" charset="0"/>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Content Placeholder 1"/>
          <p:cNvSpPr>
            <a:spLocks noGrp="1"/>
          </p:cNvSpPr>
          <p:nvPr>
            <p:ph idx="1"/>
          </p:nvPr>
        </p:nvSpPr>
        <p:spPr/>
        <p:txBody>
          <a:bodyPr/>
          <a:lstStyle/>
          <a:p>
            <a:pPr eaLnBrk="1"/>
            <a:r>
              <a:rPr lang="en-US" b="1" smtClean="0"/>
              <a:t>Definition</a:t>
            </a:r>
          </a:p>
          <a:p>
            <a:pPr lvl="1" eaLnBrk="1"/>
            <a:r>
              <a:rPr lang="en-US" smtClean="0"/>
              <a:t>Identity management is the centralized policy-based management of all information required for access to corporate systems by a person, machine, program, or other resource.</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5.10: Identity Management</a:t>
            </a:r>
            <a:endParaRPr lang="en-US" dirty="0"/>
          </a:p>
        </p:txBody>
      </p:sp>
      <p:sp>
        <p:nvSpPr>
          <p:cNvPr id="8"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91</a:t>
            </a:fld>
            <a:endParaRPr lang="en-US" dirty="0">
              <a:solidFill>
                <a:schemeClr val="bg1"/>
              </a:solidFill>
              <a:latin typeface="Lucida Sans Unicode" pitchFamily="34" charset="0"/>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eaLnBrk="1">
              <a:lnSpc>
                <a:spcPct val="90000"/>
              </a:lnSpc>
            </a:pPr>
            <a:r>
              <a:rPr lang="en-US" b="1" smtClean="0"/>
              <a:t>Benefits of Identity Management</a:t>
            </a:r>
          </a:p>
          <a:p>
            <a:pPr lvl="1" eaLnBrk="1">
              <a:lnSpc>
                <a:spcPct val="90000"/>
              </a:lnSpc>
            </a:pPr>
            <a:r>
              <a:rPr lang="en-US" smtClean="0"/>
              <a:t>Reduction in the redundant work needed to manage identity information</a:t>
            </a:r>
          </a:p>
          <a:p>
            <a:pPr lvl="1" eaLnBrk="1">
              <a:lnSpc>
                <a:spcPct val="90000"/>
              </a:lnSpc>
            </a:pPr>
            <a:r>
              <a:rPr lang="en-US" smtClean="0"/>
              <a:t>Consistency in information</a:t>
            </a:r>
          </a:p>
          <a:p>
            <a:pPr lvl="1" eaLnBrk="1">
              <a:lnSpc>
                <a:spcPct val="90000"/>
              </a:lnSpc>
            </a:pPr>
            <a:r>
              <a:rPr lang="en-US" smtClean="0"/>
              <a:t>Rapid changes</a:t>
            </a:r>
          </a:p>
          <a:p>
            <a:pPr lvl="1" eaLnBrk="1">
              <a:lnSpc>
                <a:spcPct val="90000"/>
              </a:lnSpc>
            </a:pPr>
            <a:r>
              <a:rPr lang="en-US" smtClean="0"/>
              <a:t>Central auditing</a:t>
            </a:r>
          </a:p>
          <a:p>
            <a:pPr lvl="1" eaLnBrk="1">
              <a:lnSpc>
                <a:spcPct val="90000"/>
              </a:lnSpc>
            </a:pPr>
            <a:r>
              <a:rPr lang="en-US" smtClean="0"/>
              <a:t>Single sign-on</a:t>
            </a:r>
          </a:p>
          <a:p>
            <a:pPr lvl="1" eaLnBrk="1">
              <a:lnSpc>
                <a:spcPct val="90000"/>
              </a:lnSpc>
            </a:pPr>
            <a:r>
              <a:rPr lang="en-US" smtClean="0"/>
              <a:t>Increasingly required to meet compliance requirements</a:t>
            </a:r>
          </a:p>
          <a:p>
            <a:pPr lvl="1" eaLnBrk="1">
              <a:lnSpc>
                <a:spcPct val="90000"/>
              </a:lnSpc>
            </a:pPr>
            <a:r>
              <a:rPr lang="en-US" smtClean="0"/>
              <a:t>At least reduced sign-on when SSO is impossible</a:t>
            </a:r>
          </a:p>
          <a:p>
            <a:pPr eaLnBrk="1" hangingPunct="1">
              <a:lnSpc>
                <a:spcPct val="90000"/>
              </a:lnSpc>
            </a:pPr>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5.10: Identity Management</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92</a:t>
            </a:fld>
            <a:endParaRPr lang="en-US" dirty="0">
              <a:solidFill>
                <a:schemeClr val="bg1"/>
              </a:solidFill>
              <a:latin typeface="Lucida Sans Unicode" pitchFamily="34" charset="0"/>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Content Placeholder 1"/>
          <p:cNvSpPr>
            <a:spLocks noGrp="1"/>
          </p:cNvSpPr>
          <p:nvPr>
            <p:ph idx="1"/>
          </p:nvPr>
        </p:nvSpPr>
        <p:spPr/>
        <p:txBody>
          <a:bodyPr/>
          <a:lstStyle/>
          <a:p>
            <a:pPr eaLnBrk="1"/>
            <a:r>
              <a:rPr lang="en-US" b="1" smtClean="0"/>
              <a:t>Identity</a:t>
            </a:r>
          </a:p>
          <a:p>
            <a:pPr lvl="1" eaLnBrk="1"/>
            <a:r>
              <a:rPr lang="en-US" smtClean="0"/>
              <a:t>The set of attributes about a person or nonhuman resource that must be revealed </a:t>
            </a:r>
            <a:r>
              <a:rPr lang="en-US" i="1" smtClean="0"/>
              <a:t>in a particular context</a:t>
            </a:r>
          </a:p>
          <a:p>
            <a:pPr lvl="2" eaLnBrk="1"/>
            <a:r>
              <a:rPr lang="en-US" smtClean="0"/>
              <a:t>Subordinate to a particular person</a:t>
            </a:r>
          </a:p>
          <a:p>
            <a:pPr lvl="2" eaLnBrk="1"/>
            <a:r>
              <a:rPr lang="en-US" smtClean="0"/>
              <a:t>Manager of a department</a:t>
            </a:r>
          </a:p>
          <a:p>
            <a:pPr lvl="2" eaLnBrk="1"/>
            <a:r>
              <a:rPr lang="en-US" smtClean="0"/>
              <a:t>Buyer dealing with another company</a:t>
            </a:r>
          </a:p>
          <a:p>
            <a:pPr lvl="2" eaLnBrk="1"/>
            <a:r>
              <a:rPr lang="en-US" smtClean="0"/>
              <a:t>Manager responsible for a database</a:t>
            </a:r>
          </a:p>
          <a:p>
            <a:pPr lvl="1" eaLnBrk="1"/>
            <a:r>
              <a:rPr lang="en-US" smtClean="0"/>
              <a:t>Principle of minimum identity data: only reveal the information necessary </a:t>
            </a:r>
            <a:r>
              <a:rPr lang="en-US" i="1" smtClean="0"/>
              <a:t>in a particular context</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5.10: Identity Management</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93</a:t>
            </a:fld>
            <a:endParaRPr lang="en-US" dirty="0">
              <a:solidFill>
                <a:schemeClr val="bg1"/>
              </a:solidFill>
              <a:latin typeface="Lucida Sans Unicode" pitchFamily="34" charset="0"/>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Content Placeholder 1"/>
          <p:cNvSpPr>
            <a:spLocks noGrp="1"/>
          </p:cNvSpPr>
          <p:nvPr>
            <p:ph idx="1"/>
          </p:nvPr>
        </p:nvSpPr>
        <p:spPr/>
        <p:txBody>
          <a:bodyPr/>
          <a:lstStyle/>
          <a:p>
            <a:pPr eaLnBrk="1"/>
            <a:r>
              <a:rPr lang="en-US" b="1" smtClean="0"/>
              <a:t>Identity Management</a:t>
            </a:r>
          </a:p>
          <a:p>
            <a:pPr lvl="1" eaLnBrk="1"/>
            <a:r>
              <a:rPr lang="en-US" smtClean="0"/>
              <a:t>Initial credential checking</a:t>
            </a:r>
          </a:p>
          <a:p>
            <a:pPr lvl="1" eaLnBrk="1"/>
            <a:r>
              <a:rPr lang="en-US" smtClean="0"/>
              <a:t>Defining identities (pieces of information to be divulged)</a:t>
            </a:r>
          </a:p>
          <a:p>
            <a:pPr lvl="1" eaLnBrk="1"/>
            <a:r>
              <a:rPr lang="en-US" smtClean="0"/>
              <a:t>Managing trust relationships</a:t>
            </a:r>
          </a:p>
          <a:p>
            <a:pPr lvl="1" eaLnBrk="1"/>
            <a:r>
              <a:rPr lang="en-US" smtClean="0"/>
              <a:t>Provisioning, reprovisioning if changes, and deprovisioning</a:t>
            </a:r>
          </a:p>
          <a:p>
            <a:pPr eaLnBrk="1" hangingPunct="1"/>
            <a:endParaRPr lang="en-US"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5.10: Identity Management</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94</a:t>
            </a:fld>
            <a:endParaRPr lang="en-US" dirty="0">
              <a:solidFill>
                <a:schemeClr val="bg1"/>
              </a:solidFill>
              <a:latin typeface="Lucida Sans Unicode" pitchFamily="34" charset="0"/>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Content Placeholder 1"/>
          <p:cNvSpPr>
            <a:spLocks noGrp="1"/>
          </p:cNvSpPr>
          <p:nvPr>
            <p:ph idx="1"/>
          </p:nvPr>
        </p:nvSpPr>
        <p:spPr/>
        <p:txBody>
          <a:bodyPr/>
          <a:lstStyle/>
          <a:p>
            <a:pPr eaLnBrk="1"/>
            <a:r>
              <a:rPr lang="en-US" b="1" dirty="0" smtClean="0"/>
              <a:t>Identity Management</a:t>
            </a:r>
          </a:p>
          <a:p>
            <a:pPr lvl="1" eaLnBrk="1"/>
            <a:r>
              <a:rPr lang="en-US" dirty="0" smtClean="0"/>
              <a:t>Implementing controlled decentralization</a:t>
            </a:r>
          </a:p>
          <a:p>
            <a:pPr lvl="2" eaLnBrk="1"/>
            <a:r>
              <a:rPr lang="en-US" dirty="0" smtClean="0"/>
              <a:t>Do as much administration as possible locally</a:t>
            </a:r>
          </a:p>
          <a:p>
            <a:pPr lvl="2" eaLnBrk="1"/>
            <a:r>
              <a:rPr lang="en-US" dirty="0"/>
              <a:t>R</a:t>
            </a:r>
            <a:r>
              <a:rPr lang="en-US" dirty="0" smtClean="0"/>
              <a:t>equires tight policy controls to avoid problems</a:t>
            </a:r>
          </a:p>
          <a:p>
            <a:pPr lvl="1" eaLnBrk="1"/>
            <a:r>
              <a:rPr lang="en-US" dirty="0" smtClean="0"/>
              <a:t>Providing self-service functions for non-sensitive information</a:t>
            </a:r>
          </a:p>
          <a:p>
            <a:pPr lvl="2" eaLnBrk="1"/>
            <a:r>
              <a:rPr lang="en-US" dirty="0" smtClean="0"/>
              <a:t>Marital status, etc.</a:t>
            </a:r>
          </a:p>
          <a:p>
            <a:pPr eaLnBrk="1" hangingPunct="1"/>
            <a:endParaRPr lang="en-US" dirty="0" smtClean="0"/>
          </a:p>
        </p:txBody>
      </p:sp>
      <p:sp>
        <p:nvSpPr>
          <p:cNvPr id="5" name="Title 4"/>
          <p:cNvSpPr>
            <a:spLocks noGrp="1"/>
          </p:cNvSpPr>
          <p:nvPr>
            <p:ph type="title"/>
          </p:nvPr>
        </p:nvSpPr>
        <p:spPr/>
        <p:txBody>
          <a:bodyPr/>
          <a:lstStyle/>
          <a:p>
            <a:pPr eaLnBrk="1" fontAlgn="auto" hangingPunct="1">
              <a:spcAft>
                <a:spcPts val="0"/>
              </a:spcAft>
              <a:defRPr/>
            </a:pPr>
            <a:r>
              <a:rPr lang="en-US" dirty="0" smtClean="0"/>
              <a:t>5.10: Identity Management</a:t>
            </a:r>
            <a:endParaRPr lang="en-US" dirty="0"/>
          </a:p>
        </p:txBody>
      </p:sp>
      <p:sp>
        <p:nvSpPr>
          <p:cNvPr id="7" name="Slide Number Placeholder 3"/>
          <p:cNvSpPr>
            <a:spLocks noGrp="1"/>
          </p:cNvSpPr>
          <p:nvPr>
            <p:ph type="sldNum" sz="quarter" idx="11"/>
          </p:nvPr>
        </p:nvSpPr>
        <p:spPr bwMode="auto">
          <a:xfrm>
            <a:off x="0" y="6248400"/>
            <a:ext cx="914400" cy="381000"/>
          </a:xfrm>
          <a:ln>
            <a:miter lim="800000"/>
            <a:headEnd/>
            <a:tailEnd/>
          </a:ln>
        </p:spPr>
        <p:txBody>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r>
              <a:rPr lang="en-US" dirty="0" smtClean="0">
                <a:solidFill>
                  <a:schemeClr val="bg1"/>
                </a:solidFill>
                <a:latin typeface="Lucida Sans Unicode" pitchFamily="34" charset="0"/>
              </a:rPr>
              <a:t>5-</a:t>
            </a:r>
            <a:fld id="{7D6BE1F2-7EDD-49C4-AAAA-1C646712EBC6}" type="slidenum">
              <a:rPr lang="en-US" smtClean="0">
                <a:solidFill>
                  <a:schemeClr val="bg1"/>
                </a:solidFill>
                <a:latin typeface="Lucida Sans Unicode" pitchFamily="34" charset="0"/>
              </a:rPr>
              <a:pPr eaLnBrk="1" hangingPunct="1"/>
              <a:t>95</a:t>
            </a:fld>
            <a:endParaRPr lang="en-US" dirty="0">
              <a:solidFill>
                <a:schemeClr val="bg1"/>
              </a:solidFill>
              <a:latin typeface="Lucida Sans Unicode" pitchFamily="34" charset="0"/>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p:txBody>
          <a:bodyPr/>
          <a:lstStyle/>
          <a:p>
            <a:pPr eaLnBrk="1" fontAlgn="auto" hangingPunct="1">
              <a:spcAft>
                <a:spcPts val="0"/>
              </a:spcAft>
              <a:defRPr/>
            </a:pPr>
            <a:r>
              <a:rPr lang="en-US" dirty="0" smtClean="0"/>
              <a:t>The End</a:t>
            </a:r>
            <a:endParaRPr lang="en-US" dirty="0"/>
          </a:p>
        </p:txBody>
      </p:sp>
    </p:spTree>
  </p:cSld>
  <p:clrMapOvr>
    <a:masterClrMapping/>
  </p:clrMapOvr>
  <p:transition>
    <p:wedge/>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pic>
        <p:nvPicPr>
          <p:cNvPr id="79875" name="Picture 3" descr="cid:3287383400_2177562"/>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1066800" y="381000"/>
            <a:ext cx="7242175" cy="2363788"/>
          </a:xfrm>
          <a:prstGeom prst="rect">
            <a:avLst/>
          </a:prstGeom>
          <a:solidFill>
            <a:schemeClr val="hlink"/>
          </a:solidFill>
          <a:ln w="9525">
            <a:solidFill>
              <a:schemeClr val="bg1"/>
            </a:solidFill>
            <a:miter lim="800000"/>
            <a:headEnd/>
            <a:tailEnd/>
          </a:ln>
        </p:spPr>
      </p:pic>
      <p:sp>
        <p:nvSpPr>
          <p:cNvPr id="79876" name="Rectangle 4"/>
          <p:cNvSpPr>
            <a:spLocks noChangeArrowheads="1"/>
          </p:cNvSpPr>
          <p:nvPr/>
        </p:nvSpPr>
        <p:spPr bwMode="auto">
          <a:xfrm>
            <a:off x="685800" y="2895600"/>
            <a:ext cx="7589838" cy="10699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25400">
                <a:solidFill>
                  <a:srgbClr val="000000"/>
                </a:solidFill>
                <a:miter lim="800000"/>
                <a:headEnd/>
                <a:tailEnd/>
              </a14:hiddenLine>
            </a:ext>
          </a:extLst>
        </p:spPr>
        <p:txBody>
          <a:bodyPr anchor="ctr">
            <a:spAutoFit/>
          </a:bodyPr>
          <a:lstStyle/>
          <a:p>
            <a:pPr algn="ctr"/>
            <a:r>
              <a:rPr lang="en-US" sz="1600">
                <a:solidFill>
                  <a:srgbClr val="000000"/>
                </a:solidFill>
                <a:cs typeface="Times New Roman" pitchFamily="18" charset="0"/>
              </a:rPr>
              <a:t>All rights reserved. No part of this publication may be reproduced, stored in a retrieval system, or transmitted, in any form or by any means, electronic, mechanical, photocopying, recording, or otherwise, without the prior written permission of the publisher. Printed in the United States of America.</a:t>
            </a:r>
          </a:p>
        </p:txBody>
      </p:sp>
      <p:sp>
        <p:nvSpPr>
          <p:cNvPr id="5" name="Rectangle 5"/>
          <p:cNvSpPr txBox="1">
            <a:spLocks noGrp="1" noChangeArrowheads="1"/>
          </p:cNvSpPr>
          <p:nvPr/>
        </p:nvSpPr>
        <p:spPr bwMode="auto">
          <a:xfrm>
            <a:off x="762000" y="4267200"/>
            <a:ext cx="7845425" cy="636588"/>
          </a:xfrm>
          <a:prstGeom prst="rect">
            <a:avLst/>
          </a:prstGeom>
          <a:noFill/>
          <a:ln>
            <a:miter lim="800000"/>
            <a:headEnd/>
            <a:tailEnd/>
          </a:ln>
        </p:spPr>
        <p:txBody>
          <a:bodyPr anchor="b"/>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r>
              <a:rPr lang="en-US" dirty="0">
                <a:solidFill>
                  <a:srgbClr val="000000"/>
                </a:solidFill>
                <a:effectLst>
                  <a:outerShdw blurRad="38100" dist="38100" dir="2700000" algn="tl">
                    <a:srgbClr val="C0C0C0"/>
                  </a:outerShdw>
                </a:effectLst>
                <a:latin typeface="Tahoma" charset="0"/>
                <a:cs typeface="Arial" charset="0"/>
              </a:rPr>
              <a:t>Copyright © </a:t>
            </a:r>
            <a:r>
              <a:rPr lang="en-US" dirty="0" smtClean="0">
                <a:solidFill>
                  <a:srgbClr val="000000"/>
                </a:solidFill>
                <a:effectLst>
                  <a:outerShdw blurRad="38100" dist="38100" dir="2700000" algn="tl">
                    <a:srgbClr val="C0C0C0"/>
                  </a:outerShdw>
                </a:effectLst>
                <a:latin typeface="Tahoma" charset="0"/>
                <a:cs typeface="Arial" charset="0"/>
              </a:rPr>
              <a:t>2015 </a:t>
            </a:r>
            <a:r>
              <a:rPr lang="en-US" dirty="0">
                <a:solidFill>
                  <a:srgbClr val="000000"/>
                </a:solidFill>
                <a:effectLst>
                  <a:outerShdw blurRad="38100" dist="38100" dir="2700000" algn="tl">
                    <a:srgbClr val="C0C0C0"/>
                  </a:outerShdw>
                </a:effectLst>
                <a:latin typeface="Tahoma" charset="0"/>
                <a:cs typeface="Arial" charset="0"/>
              </a:rPr>
              <a:t>Pearson Education, Inc</a:t>
            </a:r>
            <a:r>
              <a:rPr lang="en-US" dirty="0" smtClean="0">
                <a:solidFill>
                  <a:srgbClr val="000000"/>
                </a:solidFill>
                <a:effectLst>
                  <a:outerShdw blurRad="38100" dist="38100" dir="2700000" algn="tl">
                    <a:srgbClr val="C0C0C0"/>
                  </a:outerShdw>
                </a:effectLst>
                <a:latin typeface="Tahoma" charset="0"/>
                <a:cs typeface="Arial" charset="0"/>
              </a:rPr>
              <a:t>.</a:t>
            </a:r>
            <a:endParaRPr lang="en-US" dirty="0">
              <a:solidFill>
                <a:srgbClr val="000000"/>
              </a:solidFill>
              <a:effectLst>
                <a:outerShdw blurRad="38100" dist="38100" dir="2700000" algn="tl">
                  <a:srgbClr val="C0C0C0"/>
                </a:outerShdw>
              </a:effectLst>
              <a:latin typeface="Tahoma" charset="0"/>
              <a:cs typeface="Arial" charset="0"/>
            </a:endParaRPr>
          </a:p>
        </p:txBody>
      </p:sp>
    </p:spTree>
  </p:cSld>
  <p:clrMapOvr>
    <a:masterClrMapping/>
  </p:clrMapOvr>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1_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1023</TotalTime>
  <Words>3874</Words>
  <Application>Microsoft Office PowerPoint</Application>
  <PresentationFormat>On-screen Show (4:3)</PresentationFormat>
  <Paragraphs>711</Paragraphs>
  <Slides>98</Slides>
  <Notes>2</Notes>
  <HiddenSlides>45</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98</vt:i4>
      </vt:variant>
    </vt:vector>
  </HeadingPairs>
  <TitlesOfParts>
    <vt:vector size="108" baseType="lpstr">
      <vt:lpstr>Arial</vt:lpstr>
      <vt:lpstr>Calibri</vt:lpstr>
      <vt:lpstr>Lucida Sans Unicode</vt:lpstr>
      <vt:lpstr>Tahoma</vt:lpstr>
      <vt:lpstr>Times New Roman</vt:lpstr>
      <vt:lpstr>Verdana</vt:lpstr>
      <vt:lpstr>Wingdings 2</vt:lpstr>
      <vt:lpstr>Wingdings 3</vt:lpstr>
      <vt:lpstr>Concourse</vt:lpstr>
      <vt:lpstr>1_Concourse</vt:lpstr>
      <vt:lpstr>Access Control</vt:lpstr>
      <vt:lpstr>Learning Objectives</vt:lpstr>
      <vt:lpstr>PowerPoint Presentation</vt:lpstr>
      <vt:lpstr>Orientation</vt:lpstr>
      <vt:lpstr>What’s Next?</vt:lpstr>
      <vt:lpstr>5.1: Access Control</vt:lpstr>
      <vt:lpstr>5.1: Access Control</vt:lpstr>
      <vt:lpstr>5.1: Access Control</vt:lpstr>
      <vt:lpstr>5.1: Access Control</vt:lpstr>
      <vt:lpstr>5.1: Access Control</vt:lpstr>
      <vt:lpstr>5.1: Access Control</vt:lpstr>
      <vt:lpstr>5.1: Access Control</vt:lpstr>
      <vt:lpstr>5.1: Military and National Security Organization Access Controls</vt:lpstr>
      <vt:lpstr>5.1: Military and National Security Organization Access Controls</vt:lpstr>
      <vt:lpstr>5.1: Military and National Security Organization Access Controls</vt:lpstr>
      <vt:lpstr>What’s Next?</vt:lpstr>
      <vt:lpstr>5.2: ISO/IEC 27002:2005 Physical and Environmental Security</vt:lpstr>
      <vt:lpstr>5.2: ISO/IEC 27002:2005 Physical and Environmental Security</vt:lpstr>
      <vt:lpstr>5.2: ISO/IEC 27002:2005 Physical and Environmental Security</vt:lpstr>
      <vt:lpstr>5.2: ISO/IEC 27002:2005 Physical and Environmental Security</vt:lpstr>
      <vt:lpstr>5.2: ISO/IEC 27002:2005 Physical and Environmental Security</vt:lpstr>
      <vt:lpstr>5.2: Other Physical Security Issues</vt:lpstr>
      <vt:lpstr>5.2: Other Physical Security Issues</vt:lpstr>
      <vt:lpstr>5.2: Other Physical Security Issues</vt:lpstr>
      <vt:lpstr>What’s Next?</vt:lpstr>
      <vt:lpstr>5.3: Server Password Cracking</vt:lpstr>
      <vt:lpstr>5.3: Server Password Cracking</vt:lpstr>
      <vt:lpstr>5.3: Password Policies</vt:lpstr>
      <vt:lpstr>5.3: Password Policies</vt:lpstr>
      <vt:lpstr>5.3: Password Policies</vt:lpstr>
      <vt:lpstr>PowerPoint Presentation</vt:lpstr>
      <vt:lpstr>5.3: Password Policies</vt:lpstr>
      <vt:lpstr>What’s Next?</vt:lpstr>
      <vt:lpstr>5.4: Access Cards and Tokens</vt:lpstr>
      <vt:lpstr>5.4: Access Cards and Tokens</vt:lpstr>
      <vt:lpstr>5.4: Access Cards and Tokens</vt:lpstr>
      <vt:lpstr>5.4: Access Cards and Tokens</vt:lpstr>
      <vt:lpstr>5.4: Access Cards and Tokens</vt:lpstr>
      <vt:lpstr>What’s Next?</vt:lpstr>
      <vt:lpstr>5.5: Biometric Authentication</vt:lpstr>
      <vt:lpstr>5.5: Biometric Authentication</vt:lpstr>
      <vt:lpstr>5.5: Biometric Authentication</vt:lpstr>
      <vt:lpstr>5.5: Biometric Authentication System</vt:lpstr>
      <vt:lpstr>5.5: Biometric Enrollment</vt:lpstr>
      <vt:lpstr>5.5: Subsequent Access</vt:lpstr>
      <vt:lpstr>5.5: Biometric Errors and Deception</vt:lpstr>
      <vt:lpstr>5.5: Biometric Errors and Deception</vt:lpstr>
      <vt:lpstr>5.5: Biometric Errors and Deception</vt:lpstr>
      <vt:lpstr>5.5: Biometric Errors and Deception</vt:lpstr>
      <vt:lpstr>5.5: Biometric Errors and Deception</vt:lpstr>
      <vt:lpstr>5.5: Biometric Verification, Identification, and Watch Lists</vt:lpstr>
      <vt:lpstr>5.5: Biometric Verification, Identification, and Watch Lists</vt:lpstr>
      <vt:lpstr>5.5: Biometric Verification, Identification, and Watch Lists</vt:lpstr>
      <vt:lpstr>5.5: Biometric Verification, Identification, and Watch Lists</vt:lpstr>
      <vt:lpstr>5.5: Biometric Methods</vt:lpstr>
      <vt:lpstr>5.5: Use of HIIDETM in Correctional Facilities</vt:lpstr>
      <vt:lpstr>5.5: Military Use of HIIDETM</vt:lpstr>
      <vt:lpstr>5.5: Biometric Methods</vt:lpstr>
      <vt:lpstr>5.5: HIIDETM Eye Scan</vt:lpstr>
      <vt:lpstr>5.5: Biometric Methods</vt:lpstr>
      <vt:lpstr>5.5: HIIDETM Face Capture</vt:lpstr>
      <vt:lpstr>5.5: Biometric Methods</vt:lpstr>
      <vt:lpstr>What’s Next?</vt:lpstr>
      <vt:lpstr>5.6: Cryptographic Authentication</vt:lpstr>
      <vt:lpstr>5.6: Cryptographic Authentication</vt:lpstr>
      <vt:lpstr>5.6: Functions of a Public Key Infrastructure (PKI)</vt:lpstr>
      <vt:lpstr>5.6: Cryptographic Authentication</vt:lpstr>
      <vt:lpstr>What’s Next?</vt:lpstr>
      <vt:lpstr>5.7: Principle of Least Permissions</vt:lpstr>
      <vt:lpstr>5.7: Principle of Least Permissions</vt:lpstr>
      <vt:lpstr>5.7: Principle of Least Permissions</vt:lpstr>
      <vt:lpstr>5.7: Principle of Least Permissions</vt:lpstr>
      <vt:lpstr>5.7: Principle of Least Permissions</vt:lpstr>
      <vt:lpstr>What’s Next?</vt:lpstr>
      <vt:lpstr>5.8: Auditing</vt:lpstr>
      <vt:lpstr>5.8: Auditing</vt:lpstr>
      <vt:lpstr>5.8: Auditing</vt:lpstr>
      <vt:lpstr>What’s Next?</vt:lpstr>
      <vt:lpstr>5.9: RADIUS Central Authentication Server</vt:lpstr>
      <vt:lpstr>5.9: Kerberos Initial Login</vt:lpstr>
      <vt:lpstr>5.9: Kerberos Ticket Granting Service</vt:lpstr>
      <vt:lpstr>What’s Next?</vt:lpstr>
      <vt:lpstr>5.10: Directory Server Organization</vt:lpstr>
      <vt:lpstr>5.10: Using a Directory Server to Centralize Authentication Information</vt:lpstr>
      <vt:lpstr>5.10: Active Directory Domains and Tree</vt:lpstr>
      <vt:lpstr>5.10: Active Directory Domains and Tree</vt:lpstr>
      <vt:lpstr>5.10: Trust Directionality and Transitivity</vt:lpstr>
      <vt:lpstr>5.10: Trust Directionality and Transitivity</vt:lpstr>
      <vt:lpstr>5.10: Multiple Directory Servers and Metadirectory Server</vt:lpstr>
      <vt:lpstr>5.10: Federated Identity Management</vt:lpstr>
      <vt:lpstr>5.10: Federated Identity Management</vt:lpstr>
      <vt:lpstr>5.10: Identity Management</vt:lpstr>
      <vt:lpstr>5.10: Identity Management</vt:lpstr>
      <vt:lpstr>5.10: Identity Management</vt:lpstr>
      <vt:lpstr>5.10: Identity Management</vt:lpstr>
      <vt:lpstr>5.10: Identity Management</vt:lpstr>
      <vt:lpstr>The End</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Wide Area Networks (WANs)</dc:title>
  <dc:creator>Panko</dc:creator>
  <cp:lastModifiedBy>Krassie Petrova</cp:lastModifiedBy>
  <cp:revision>261</cp:revision>
  <dcterms:created xsi:type="dcterms:W3CDTF">2009-03-16T04:19:02Z</dcterms:created>
  <dcterms:modified xsi:type="dcterms:W3CDTF">2015-04-28T02:56:01Z</dcterms:modified>
</cp:coreProperties>
</file>

<file path=docProps/thumbnail.jpeg>
</file>